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e515f66b1b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e515f66b1b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553e27a38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553e27a38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e515f66b1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e515f66b1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553e27a38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553e27a38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e515f66b1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e515f66b1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e515f66b1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e515f66b1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5567bf9395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5567bf9395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25567bf9395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25567bf9395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5567bf9395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25567bf9395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5567bf9395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5567bf9395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552f9c8fd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2552f9c8fd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5567bf9395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5567bf9395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e515f66b1b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e515f66b1b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e515f66b1b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e515f66b1b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e515f66b1b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e515f66b1b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553e27a38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553e27a38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553e27a382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553e27a382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553e27a38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553e27a38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553e27a38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553e27a38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59e218f27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59e218f27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e515f66b1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e515f66b1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e515f66b1b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e515f66b1b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3.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slide" Target="/ppt/slides/slide4.xml"/><Relationship Id="rId4" Type="http://schemas.openxmlformats.org/officeDocument/2006/relationships/hyperlink" Target="http://www.youtube.com/watch?v=ugjnrjz23lI" TargetMode="External"/><Relationship Id="rId5" Type="http://schemas.openxmlformats.org/officeDocument/2006/relationships/image" Target="../media/image18.jpg"/><Relationship Id="rId6"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_6zncP-AkAs" TargetMode="External"/><Relationship Id="rId4" Type="http://schemas.openxmlformats.org/officeDocument/2006/relationships/image" Target="../media/image21.jpg"/><Relationship Id="rId5" Type="http://schemas.openxmlformats.org/officeDocument/2006/relationships/image" Target="../media/image16.png"/><Relationship Id="rId6" Type="http://schemas.openxmlformats.org/officeDocument/2006/relationships/slide" Target="/ppt/slid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slide" Target="/ppt/slides/slide4.xml"/><Relationship Id="rId4" Type="http://schemas.openxmlformats.org/officeDocument/2006/relationships/image" Target="../media/image13.png"/><Relationship Id="rId5" Type="http://schemas.openxmlformats.org/officeDocument/2006/relationships/hyperlink" Target="http://www.youtube.com/watch?v=MVpneSwOuAA" TargetMode="External"/><Relationship Id="rId6" Type="http://schemas.openxmlformats.org/officeDocument/2006/relationships/image" Target="../media/image27.jpg"/><Relationship Id="rId7"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slide" Target="/ppt/slides/slide4.xml"/><Relationship Id="rId6" Type="http://schemas.openxmlformats.org/officeDocument/2006/relationships/hyperlink" Target="http://www.youtube.com/watch?v=Jb8G6aga728" TargetMode="External"/><Relationship Id="rId7" Type="http://schemas.openxmlformats.org/officeDocument/2006/relationships/image" Target="../media/image3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slide" Target="/ppt/slides/slide4.xml"/><Relationship Id="rId4" Type="http://schemas.openxmlformats.org/officeDocument/2006/relationships/hyperlink" Target="http://www.youtube.com/watch?v=lP0BPc023qg" TargetMode="External"/><Relationship Id="rId5" Type="http://schemas.openxmlformats.org/officeDocument/2006/relationships/image" Target="../media/image28.jp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slide" Target="/ppt/slides/slide4.xml"/><Relationship Id="rId4" Type="http://schemas.openxmlformats.org/officeDocument/2006/relationships/image" Target="../media/image45.png"/><Relationship Id="rId5" Type="http://schemas.openxmlformats.org/officeDocument/2006/relationships/hyperlink" Target="http://www.youtube.com/watch?v=LHQSdJti4JA" TargetMode="External"/><Relationship Id="rId6" Type="http://schemas.openxmlformats.org/officeDocument/2006/relationships/image" Target="../media/image3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slide" Target="/ppt/slides/slide16.xml"/><Relationship Id="rId4"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slide" Target="/ppt/slides/slide3.xml"/><Relationship Id="rId7"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slide" Target="/ppt/slides/slide17.xml"/><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slide" Target="/ppt/slides/slide20.xml"/><Relationship Id="rId7" Type="http://schemas.openxmlformats.org/officeDocument/2006/relationships/image" Target="../media/image31.png"/><Relationship Id="rId8" Type="http://schemas.openxmlformats.org/officeDocument/2006/relationships/slide" Target="/ppt/slid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slide" Target="/ppt/slides/slide18.xml"/><Relationship Id="rId4" Type="http://schemas.openxmlformats.org/officeDocument/2006/relationships/image" Target="../media/image5.png"/><Relationship Id="rId9" Type="http://schemas.openxmlformats.org/officeDocument/2006/relationships/image" Target="../media/image50.png"/><Relationship Id="rId5" Type="http://schemas.openxmlformats.org/officeDocument/2006/relationships/image" Target="../media/image12.png"/><Relationship Id="rId6" Type="http://schemas.openxmlformats.org/officeDocument/2006/relationships/slide" Target="/ppt/slides/slide3.xml"/><Relationship Id="rId7" Type="http://schemas.openxmlformats.org/officeDocument/2006/relationships/image" Target="../media/image42.png"/><Relationship Id="rId8"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slide" Target="/ppt/slides/slide5.xml"/><Relationship Id="rId5" Type="http://schemas.openxmlformats.org/officeDocument/2006/relationships/image" Target="../media/image38.png"/><Relationship Id="rId6" Type="http://schemas.openxmlformats.org/officeDocument/2006/relationships/image" Target="../media/image41.png"/></Relationships>
</file>

<file path=ppt/slides/_rels/slide2.xml.rels><?xml version="1.0" encoding="UTF-8" standalone="yes"?><Relationships xmlns="http://schemas.openxmlformats.org/package/2006/relationships"><Relationship Id="rId20" Type="http://schemas.openxmlformats.org/officeDocument/2006/relationships/image" Target="../media/image15.jpg"/><Relationship Id="rId11" Type="http://schemas.openxmlformats.org/officeDocument/2006/relationships/image" Target="../media/image13.png"/><Relationship Id="rId22" Type="http://schemas.openxmlformats.org/officeDocument/2006/relationships/hyperlink" Target="http://www.mywatershedwatch.org/about-watersheds/stormwater-pollution/" TargetMode="External"/><Relationship Id="rId10" Type="http://schemas.openxmlformats.org/officeDocument/2006/relationships/slide" Target="/ppt/slides/slide4.xml"/><Relationship Id="rId21" Type="http://schemas.openxmlformats.org/officeDocument/2006/relationships/image" Target="../media/image17.jpg"/><Relationship Id="rId13" Type="http://schemas.openxmlformats.org/officeDocument/2006/relationships/slide" Target="/ppt/slides/slide6.xml"/><Relationship Id="rId12" Type="http://schemas.openxmlformats.org/officeDocument/2006/relationships/slide" Target="/ppt/slides/slide2.xm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slide" Target="/ppt/slides/slide2.xml"/><Relationship Id="rId4" Type="http://schemas.openxmlformats.org/officeDocument/2006/relationships/slide" Target="/ppt/slides/slide4.xml"/><Relationship Id="rId9" Type="http://schemas.openxmlformats.org/officeDocument/2006/relationships/image" Target="../media/image1.png"/><Relationship Id="rId15" Type="http://schemas.openxmlformats.org/officeDocument/2006/relationships/image" Target="../media/image11.png"/><Relationship Id="rId14" Type="http://schemas.openxmlformats.org/officeDocument/2006/relationships/image" Target="../media/image2.png"/><Relationship Id="rId17" Type="http://schemas.openxmlformats.org/officeDocument/2006/relationships/image" Target="../media/image8.png"/><Relationship Id="rId16" Type="http://schemas.openxmlformats.org/officeDocument/2006/relationships/image" Target="../media/image12.png"/><Relationship Id="rId5" Type="http://schemas.openxmlformats.org/officeDocument/2006/relationships/slide" Target="/ppt/slides/slide5.xml"/><Relationship Id="rId19" Type="http://schemas.openxmlformats.org/officeDocument/2006/relationships/image" Target="../media/image3.png"/><Relationship Id="rId6" Type="http://schemas.openxmlformats.org/officeDocument/2006/relationships/slide" Target="/ppt/slides/slide4.xml"/><Relationship Id="rId18" Type="http://schemas.openxmlformats.org/officeDocument/2006/relationships/image" Target="../media/image6.png"/><Relationship Id="rId7" Type="http://schemas.openxmlformats.org/officeDocument/2006/relationships/image" Target="../media/image4.jpg"/><Relationship Id="rId8" Type="http://schemas.openxmlformats.org/officeDocument/2006/relationships/slide" Target="/ppt/slides/slide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slide" Target="/ppt/slides/slide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37.png"/><Relationship Id="rId5" Type="http://schemas.openxmlformats.org/officeDocument/2006/relationships/image" Target="../media/image49.png"/><Relationship Id="rId6" Type="http://schemas.openxmlformats.org/officeDocument/2006/relationships/slide" Target="/ppt/slid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slide" Target="/ppt/slides/slide5.xml"/><Relationship Id="rId5" Type="http://schemas.openxmlformats.org/officeDocument/2006/relationships/image" Target="../media/image39.png"/><Relationship Id="rId6"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slide" Target="/ppt/slides/slide5.xml"/><Relationship Id="rId5" Type="http://schemas.openxmlformats.org/officeDocument/2006/relationships/image" Target="../media/image15.jpg"/><Relationship Id="rId6" Type="http://schemas.openxmlformats.org/officeDocument/2006/relationships/image" Target="../media/image48.png"/></Relationships>
</file>

<file path=ppt/slides/_rels/slide3.xml.rels><?xml version="1.0" encoding="UTF-8" standalone="yes"?><Relationships xmlns="http://schemas.openxmlformats.org/package/2006/relationships"><Relationship Id="rId11" Type="http://schemas.openxmlformats.org/officeDocument/2006/relationships/slide" Target="/ppt/slides/slide18.xml"/><Relationship Id="rId10" Type="http://schemas.openxmlformats.org/officeDocument/2006/relationships/slide" Target="/ppt/slides/slide17.xml"/><Relationship Id="rId12" Type="http://schemas.openxmlformats.org/officeDocument/2006/relationships/slide" Target="/ppt/slides/slide3.xml"/><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slide" Target="/ppt/slides/slide3.xml"/><Relationship Id="rId4" Type="http://schemas.openxmlformats.org/officeDocument/2006/relationships/image" Target="../media/image2.png"/><Relationship Id="rId9" Type="http://schemas.openxmlformats.org/officeDocument/2006/relationships/slide" Target="/ppt/slides/slide16.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5.png"/><Relationship Id="rId8" Type="http://schemas.openxmlformats.org/officeDocument/2006/relationships/slide" Target="/ppt/slides/slide2.xml"/></Relationships>
</file>

<file path=ppt/slides/_rels/slide4.xml.rels><?xml version="1.0" encoding="UTF-8" standalone="yes"?><Relationships xmlns="http://schemas.openxmlformats.org/package/2006/relationships"><Relationship Id="rId20" Type="http://schemas.openxmlformats.org/officeDocument/2006/relationships/image" Target="../media/image26.png"/><Relationship Id="rId11" Type="http://schemas.openxmlformats.org/officeDocument/2006/relationships/slide" Target="/ppt/slides/slide9.xml"/><Relationship Id="rId10" Type="http://schemas.openxmlformats.org/officeDocument/2006/relationships/image" Target="../media/image23.png"/><Relationship Id="rId21" Type="http://schemas.openxmlformats.org/officeDocument/2006/relationships/slide" Target="/ppt/slides/slide10.xml"/><Relationship Id="rId13" Type="http://schemas.openxmlformats.org/officeDocument/2006/relationships/image" Target="../media/image2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0.jpg"/><Relationship Id="rId9" Type="http://schemas.openxmlformats.org/officeDocument/2006/relationships/image" Target="../media/image5.png"/><Relationship Id="rId15" Type="http://schemas.openxmlformats.org/officeDocument/2006/relationships/slide" Target="/ppt/slides/slide14.xml"/><Relationship Id="rId14" Type="http://schemas.openxmlformats.org/officeDocument/2006/relationships/slide" Target="/ppt/slides/slide15.xml"/><Relationship Id="rId17" Type="http://schemas.openxmlformats.org/officeDocument/2006/relationships/slide" Target="/ppt/slides/slide11.xml"/><Relationship Id="rId16" Type="http://schemas.openxmlformats.org/officeDocument/2006/relationships/image" Target="../media/image16.png"/><Relationship Id="rId5" Type="http://schemas.openxmlformats.org/officeDocument/2006/relationships/slide" Target="/ppt/slides/slide2.xml"/><Relationship Id="rId19" Type="http://schemas.openxmlformats.org/officeDocument/2006/relationships/slide" Target="/ppt/slides/slide13.xml"/><Relationship Id="rId6" Type="http://schemas.openxmlformats.org/officeDocument/2006/relationships/image" Target="../media/image9.png"/><Relationship Id="rId18" Type="http://schemas.openxmlformats.org/officeDocument/2006/relationships/image" Target="../media/image22.png"/><Relationship Id="rId7" Type="http://schemas.openxmlformats.org/officeDocument/2006/relationships/slide" Target="/ppt/slides/slide12.xml"/><Relationship Id="rId8" Type="http://schemas.openxmlformats.org/officeDocument/2006/relationships/slide" Target="/ppt/slides/slide7.xml"/></Relationships>
</file>

<file path=ppt/slides/_rels/slide5.xml.rels><?xml version="1.0" encoding="UTF-8" standalone="yes"?><Relationships xmlns="http://schemas.openxmlformats.org/package/2006/relationships"><Relationship Id="rId10" Type="http://schemas.openxmlformats.org/officeDocument/2006/relationships/slide" Target="/ppt/slides/slide21.xml"/><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slide" Target="/ppt/slides/slide2.xml"/><Relationship Id="rId9" Type="http://schemas.openxmlformats.org/officeDocument/2006/relationships/slide" Target="/ppt/slides/slide20.xml"/><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24.png"/><Relationship Id="rId8" Type="http://schemas.openxmlformats.org/officeDocument/2006/relationships/slide" Target="/ppt/slides/slide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slide" Target="/ppt/slides/slide2.xml"/><Relationship Id="rId4" Type="http://schemas.openxmlformats.org/officeDocument/2006/relationships/image" Target="../media/image17.jpg"/><Relationship Id="rId5" Type="http://schemas.openxmlformats.org/officeDocument/2006/relationships/image" Target="../media/image15.jpg"/><Relationship Id="rId6" Type="http://schemas.openxmlformats.org/officeDocument/2006/relationships/slide" Target="/ppt/slides/slide22.xml"/><Relationship Id="rId7" Type="http://schemas.openxmlformats.org/officeDocument/2006/relationships/slide" Target="/ppt/slides/slide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slide" Target="/ppt/slides/slide4.xml"/><Relationship Id="rId5" Type="http://schemas.openxmlformats.org/officeDocument/2006/relationships/image" Target="../media/image46.png"/><Relationship Id="rId6"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hyperlink" Target="http://www.youtube.com/watch?v=mWH4b2jZLCM" TargetMode="External"/><Relationship Id="rId5"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slide" Target="/ppt/slides/slide4.xml"/><Relationship Id="rId4" Type="http://schemas.openxmlformats.org/officeDocument/2006/relationships/image" Target="../media/image47.png"/><Relationship Id="rId5" Type="http://schemas.openxmlformats.org/officeDocument/2006/relationships/image" Target="../media/image44.png"/><Relationship Id="rId6" Type="http://schemas.openxmlformats.org/officeDocument/2006/relationships/hyperlink" Target="http://www.youtube.com/watch?v=JvbdWFtWGuk" TargetMode="External"/><Relationship Id="rId7"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B5320"/>
        </a:solidFill>
      </p:bgPr>
    </p:bg>
    <p:spTree>
      <p:nvGrpSpPr>
        <p:cNvPr id="53" name="Shape 53"/>
        <p:cNvGrpSpPr/>
        <p:nvPr/>
      </p:nvGrpSpPr>
      <p:grpSpPr>
        <a:xfrm>
          <a:off x="0" y="0"/>
          <a:ext cx="0" cy="0"/>
          <a:chOff x="0" y="0"/>
          <a:chExt cx="0" cy="0"/>
        </a:xfrm>
      </p:grpSpPr>
      <p:sp>
        <p:nvSpPr>
          <p:cNvPr id="54" name="Google Shape;54;p13"/>
          <p:cNvSpPr/>
          <p:nvPr/>
        </p:nvSpPr>
        <p:spPr>
          <a:xfrm>
            <a:off x="537475" y="306700"/>
            <a:ext cx="8069100" cy="2796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type="ctrTitle"/>
          </p:nvPr>
        </p:nvSpPr>
        <p:spPr>
          <a:xfrm>
            <a:off x="311700" y="579425"/>
            <a:ext cx="8520600" cy="2193000"/>
          </a:xfrm>
          <a:prstGeom prst="rect">
            <a:avLst/>
          </a:prstGeom>
          <a:solidFill>
            <a:srgbClr val="FEFFED"/>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3E3431"/>
                </a:solidFill>
                <a:latin typeface="Rock Salt"/>
                <a:ea typeface="Rock Salt"/>
                <a:cs typeface="Rock Salt"/>
                <a:sym typeface="Rock Salt"/>
              </a:rPr>
              <a:t>Species of the Refuge</a:t>
            </a:r>
            <a:endParaRPr>
              <a:solidFill>
                <a:srgbClr val="3E3431"/>
              </a:solidFill>
              <a:latin typeface="Rock Salt"/>
              <a:ea typeface="Rock Salt"/>
              <a:cs typeface="Rock Salt"/>
              <a:sym typeface="Rock Salt"/>
            </a:endParaRPr>
          </a:p>
        </p:txBody>
      </p:sp>
      <p:sp>
        <p:nvSpPr>
          <p:cNvPr id="56" name="Google Shape;56;p13"/>
          <p:cNvSpPr txBox="1"/>
          <p:nvPr>
            <p:ph idx="1" type="subTitle"/>
          </p:nvPr>
        </p:nvSpPr>
        <p:spPr>
          <a:xfrm>
            <a:off x="1345500" y="3397400"/>
            <a:ext cx="6453000" cy="1215300"/>
          </a:xfrm>
          <a:prstGeom prst="rect">
            <a:avLst/>
          </a:prstGeom>
          <a:solidFill>
            <a:schemeClr val="lt1"/>
          </a:solidFill>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Nunito"/>
                <a:ea typeface="Nunito"/>
                <a:cs typeface="Nunito"/>
                <a:sym typeface="Nunito"/>
              </a:rPr>
              <a:t>Learn (and test your knowledge of) the animal and plant species you might see at the Don Edwards San Francisco Bay National Wildlife Refuge!</a:t>
            </a:r>
            <a:endParaRPr sz="2000">
              <a:latin typeface="Nunito"/>
              <a:ea typeface="Nunito"/>
              <a:cs typeface="Nunito"/>
              <a:sym typeface="Nunito"/>
            </a:endParaRPr>
          </a:p>
        </p:txBody>
      </p:sp>
      <p:sp>
        <p:nvSpPr>
          <p:cNvPr id="57" name="Google Shape;57;p13"/>
          <p:cNvSpPr txBox="1"/>
          <p:nvPr/>
        </p:nvSpPr>
        <p:spPr>
          <a:xfrm>
            <a:off x="2878450" y="4743300"/>
            <a:ext cx="3704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Fuzzy Bubbles"/>
                <a:ea typeface="Fuzzy Bubbles"/>
                <a:cs typeface="Fuzzy Bubbles"/>
                <a:sym typeface="Fuzzy Bubbles"/>
              </a:rPr>
              <a:t>Click anywhere to continue</a:t>
            </a:r>
            <a:endParaRPr>
              <a:latin typeface="Fuzzy Bubbles"/>
              <a:ea typeface="Fuzzy Bubbles"/>
              <a:cs typeface="Fuzzy Bubbles"/>
              <a:sym typeface="Fuzzy Bubbles"/>
            </a:endParaRPr>
          </a:p>
        </p:txBody>
      </p:sp>
      <p:pic>
        <p:nvPicPr>
          <p:cNvPr id="58" name="Google Shape;58;p13"/>
          <p:cNvPicPr preferRelativeResize="0"/>
          <p:nvPr/>
        </p:nvPicPr>
        <p:blipFill>
          <a:blip r:embed="rId3">
            <a:alphaModFix/>
          </a:blip>
          <a:stretch>
            <a:fillRect/>
          </a:stretch>
        </p:blipFill>
        <p:spPr>
          <a:xfrm>
            <a:off x="7935075" y="3896650"/>
            <a:ext cx="1139899" cy="1139899"/>
          </a:xfrm>
          <a:prstGeom prst="rect">
            <a:avLst/>
          </a:prstGeom>
          <a:noFill/>
          <a:ln>
            <a:noFill/>
          </a:ln>
        </p:spPr>
      </p:pic>
      <p:pic>
        <p:nvPicPr>
          <p:cNvPr id="59" name="Google Shape;59;p13"/>
          <p:cNvPicPr preferRelativeResize="0"/>
          <p:nvPr/>
        </p:nvPicPr>
        <p:blipFill>
          <a:blip r:embed="rId4">
            <a:alphaModFix/>
          </a:blip>
          <a:stretch>
            <a:fillRect/>
          </a:stretch>
        </p:blipFill>
        <p:spPr>
          <a:xfrm>
            <a:off x="107400" y="4636350"/>
            <a:ext cx="2510850" cy="400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195" name="Shape 195"/>
        <p:cNvGrpSpPr/>
        <p:nvPr/>
      </p:nvGrpSpPr>
      <p:grpSpPr>
        <a:xfrm>
          <a:off x="0" y="0"/>
          <a:ext cx="0" cy="0"/>
          <a:chOff x="0" y="0"/>
          <a:chExt cx="0" cy="0"/>
        </a:xfrm>
      </p:grpSpPr>
      <p:sp>
        <p:nvSpPr>
          <p:cNvPr id="196" name="Google Shape;196;p22"/>
          <p:cNvSpPr/>
          <p:nvPr/>
        </p:nvSpPr>
        <p:spPr>
          <a:xfrm>
            <a:off x="106175" y="235950"/>
            <a:ext cx="88950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2"/>
          <p:cNvSpPr txBox="1"/>
          <p:nvPr/>
        </p:nvSpPr>
        <p:spPr>
          <a:xfrm>
            <a:off x="2125650" y="371875"/>
            <a:ext cx="64302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dk1"/>
                </a:solidFill>
                <a:latin typeface="Rock Salt"/>
                <a:ea typeface="Rock Salt"/>
                <a:cs typeface="Rock Salt"/>
                <a:sym typeface="Rock Salt"/>
              </a:rPr>
              <a:t>Great Horned Owl</a:t>
            </a:r>
            <a:endParaRPr sz="2300"/>
          </a:p>
        </p:txBody>
      </p:sp>
      <p:sp>
        <p:nvSpPr>
          <p:cNvPr id="198" name="Google Shape;198;p22"/>
          <p:cNvSpPr txBox="1"/>
          <p:nvPr/>
        </p:nvSpPr>
        <p:spPr>
          <a:xfrm>
            <a:off x="2398875" y="998225"/>
            <a:ext cx="62457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Fuzzy Bubbles"/>
                <a:ea typeface="Fuzzy Bubbles"/>
                <a:cs typeface="Fuzzy Bubbles"/>
                <a:sym typeface="Fuzzy Bubbles"/>
              </a:rPr>
              <a:t>Whoo’s hooting? That might be the great horned owl– and there’s a nest at the Fremont refuge right across from the Visitor’s Center parking lot!</a:t>
            </a:r>
            <a:endParaRPr b="1">
              <a:solidFill>
                <a:schemeClr val="dk1"/>
              </a:solidFill>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solidFill>
                <a:schemeClr val="dk1"/>
              </a:solidFill>
              <a:latin typeface="Fuzzy Bubbles"/>
              <a:ea typeface="Fuzzy Bubbles"/>
              <a:cs typeface="Fuzzy Bubbles"/>
              <a:sym typeface="Fuzzy Bubbles"/>
            </a:endParaRPr>
          </a:p>
        </p:txBody>
      </p:sp>
      <p:sp>
        <p:nvSpPr>
          <p:cNvPr id="199" name="Google Shape;199;p22">
            <a:hlinkClick action="ppaction://hlinksldjump" r:id="rId3"/>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sp>
        <p:nvSpPr>
          <p:cNvPr id="200" name="Google Shape;200;p22"/>
          <p:cNvSpPr txBox="1"/>
          <p:nvPr/>
        </p:nvSpPr>
        <p:spPr>
          <a:xfrm>
            <a:off x="618500" y="2831100"/>
            <a:ext cx="5626500" cy="227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Eggs</a:t>
            </a:r>
            <a:r>
              <a:rPr lang="en">
                <a:latin typeface="Fuzzy Bubbles"/>
                <a:ea typeface="Fuzzy Bubbles"/>
                <a:cs typeface="Fuzzy Bubbles"/>
                <a:sym typeface="Fuzzy Bubbles"/>
              </a:rPr>
              <a:t>: 2-3, sometimes 1-4. Chicks fledge (leave the nest) at 6-7 wks old.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Nesting</a:t>
            </a:r>
            <a:r>
              <a:rPr lang="en">
                <a:latin typeface="Fuzzy Bubbles"/>
                <a:ea typeface="Fuzzy Bubbles"/>
                <a:cs typeface="Fuzzy Bubbles"/>
                <a:sym typeface="Fuzzy Bubbles"/>
              </a:rPr>
              <a:t>: Known for reusing the nests of other birds such as hawks and crows. They build simple nests in trees, cliffs, and even on the ground.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5-15 years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
        <p:nvSpPr>
          <p:cNvPr id="201" name="Google Shape;201;p22"/>
          <p:cNvSpPr txBox="1"/>
          <p:nvPr/>
        </p:nvSpPr>
        <p:spPr>
          <a:xfrm>
            <a:off x="7133850" y="4371825"/>
            <a:ext cx="2237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Bird call</a:t>
            </a:r>
            <a:endParaRPr>
              <a:latin typeface="Fuzzy Bubbles"/>
              <a:ea typeface="Fuzzy Bubbles"/>
              <a:cs typeface="Fuzzy Bubbles"/>
              <a:sym typeface="Fuzzy Bubbles"/>
            </a:endParaRPr>
          </a:p>
        </p:txBody>
      </p:sp>
      <p:sp>
        <p:nvSpPr>
          <p:cNvPr id="202" name="Google Shape;202;p22"/>
          <p:cNvSpPr txBox="1"/>
          <p:nvPr/>
        </p:nvSpPr>
        <p:spPr>
          <a:xfrm>
            <a:off x="2443275" y="2000325"/>
            <a:ext cx="61569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As apex predators, they eat small mammals (i.e. rodents), birds, reptiles, and even other owls and skunks.</a:t>
            </a:r>
            <a:endParaRPr>
              <a:latin typeface="Fuzzy Bubbles"/>
              <a:ea typeface="Fuzzy Bubbles"/>
              <a:cs typeface="Fuzzy Bubbles"/>
              <a:sym typeface="Fuzzy Bubbles"/>
            </a:endParaRPr>
          </a:p>
        </p:txBody>
      </p:sp>
      <p:pic>
        <p:nvPicPr>
          <p:cNvPr descr="At dusk, a Great Horned Owl emerged from its day roost in a large conifer, gave a wake-up hoot, then flew to a nearby tree, along with its mate. The pair proceeded to serenade our group with their duets for several minutes." id="203" name="Google Shape;203;p22" title="Great Horned Owl hoot">
            <a:hlinkClick r:id="rId4"/>
          </p:cNvPr>
          <p:cNvPicPr preferRelativeResize="0"/>
          <p:nvPr/>
        </p:nvPicPr>
        <p:blipFill>
          <a:blip r:embed="rId5">
            <a:alphaModFix/>
          </a:blip>
          <a:stretch>
            <a:fillRect/>
          </a:stretch>
        </p:blipFill>
        <p:spPr>
          <a:xfrm>
            <a:off x="6354950" y="2980425"/>
            <a:ext cx="2473600" cy="1391400"/>
          </a:xfrm>
          <a:prstGeom prst="rect">
            <a:avLst/>
          </a:prstGeom>
          <a:noFill/>
          <a:ln>
            <a:noFill/>
          </a:ln>
        </p:spPr>
      </p:pic>
      <p:pic>
        <p:nvPicPr>
          <p:cNvPr id="204" name="Google Shape;204;p22"/>
          <p:cNvPicPr preferRelativeResize="0"/>
          <p:nvPr/>
        </p:nvPicPr>
        <p:blipFill>
          <a:blip r:embed="rId6">
            <a:alphaModFix/>
          </a:blip>
          <a:stretch>
            <a:fillRect/>
          </a:stretch>
        </p:blipFill>
        <p:spPr>
          <a:xfrm>
            <a:off x="618496" y="542475"/>
            <a:ext cx="1681804" cy="2271900"/>
          </a:xfrm>
          <a:prstGeom prst="rect">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208" name="Shape 208"/>
        <p:cNvGrpSpPr/>
        <p:nvPr/>
      </p:nvGrpSpPr>
      <p:grpSpPr>
        <a:xfrm>
          <a:off x="0" y="0"/>
          <a:ext cx="0" cy="0"/>
          <a:chOff x="0" y="0"/>
          <a:chExt cx="0" cy="0"/>
        </a:xfrm>
      </p:grpSpPr>
      <p:sp>
        <p:nvSpPr>
          <p:cNvPr id="209" name="Google Shape;209;p23"/>
          <p:cNvSpPr/>
          <p:nvPr/>
        </p:nvSpPr>
        <p:spPr>
          <a:xfrm>
            <a:off x="106175" y="235950"/>
            <a:ext cx="88950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txBox="1"/>
          <p:nvPr/>
        </p:nvSpPr>
        <p:spPr>
          <a:xfrm>
            <a:off x="2310150" y="371875"/>
            <a:ext cx="3934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Black-Necked Stilt</a:t>
            </a:r>
            <a:endParaRPr sz="2400"/>
          </a:p>
        </p:txBody>
      </p:sp>
      <p:pic>
        <p:nvPicPr>
          <p:cNvPr descr="Audio by Bruce Lagerquist, http://www.xeno-canto.org/322304." id="211" name="Google Shape;211;p23" title="Black-necked Stilt Call">
            <a:hlinkClick r:id="rId3"/>
          </p:cNvPr>
          <p:cNvPicPr preferRelativeResize="0"/>
          <p:nvPr/>
        </p:nvPicPr>
        <p:blipFill>
          <a:blip r:embed="rId4">
            <a:alphaModFix/>
          </a:blip>
          <a:stretch>
            <a:fillRect/>
          </a:stretch>
        </p:blipFill>
        <p:spPr>
          <a:xfrm>
            <a:off x="6440925" y="3126975"/>
            <a:ext cx="2335575" cy="1313750"/>
          </a:xfrm>
          <a:prstGeom prst="rect">
            <a:avLst/>
          </a:prstGeom>
          <a:noFill/>
          <a:ln>
            <a:noFill/>
          </a:ln>
        </p:spPr>
      </p:pic>
      <p:sp>
        <p:nvSpPr>
          <p:cNvPr id="212" name="Google Shape;212;p23"/>
          <p:cNvSpPr txBox="1"/>
          <p:nvPr/>
        </p:nvSpPr>
        <p:spPr>
          <a:xfrm>
            <a:off x="433950" y="1086200"/>
            <a:ext cx="62457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Fuzzy Bubbles"/>
                <a:ea typeface="Fuzzy Bubbles"/>
                <a:cs typeface="Fuzzy Bubbles"/>
                <a:sym typeface="Fuzzy Bubbles"/>
              </a:rPr>
              <a:t>Kek kek kek! Do you hear that? That’s our Black-necked stilt (</a:t>
            </a:r>
            <a:r>
              <a:rPr b="1" i="1" lang="en">
                <a:solidFill>
                  <a:schemeClr val="dk1"/>
                </a:solidFill>
                <a:latin typeface="Fuzzy Bubbles"/>
                <a:ea typeface="Fuzzy Bubbles"/>
                <a:cs typeface="Fuzzy Bubbles"/>
                <a:sym typeface="Fuzzy Bubbles"/>
              </a:rPr>
              <a:t>Himantopus mexicanus</a:t>
            </a:r>
            <a:r>
              <a:rPr b="1" lang="en">
                <a:solidFill>
                  <a:schemeClr val="dk1"/>
                </a:solidFill>
                <a:latin typeface="Fuzzy Bubbles"/>
                <a:ea typeface="Fuzzy Bubbles"/>
                <a:cs typeface="Fuzzy Bubbles"/>
                <a:sym typeface="Fuzzy Bubbles"/>
              </a:rPr>
              <a:t>). You can often find a stilt parent with their babies in the shallow waters of the marsh!</a:t>
            </a:r>
            <a:endParaRPr b="1">
              <a:solidFill>
                <a:schemeClr val="dk1"/>
              </a:solidFill>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solidFill>
                <a:schemeClr val="dk1"/>
              </a:solidFill>
              <a:latin typeface="Fuzzy Bubbles"/>
              <a:ea typeface="Fuzzy Bubbles"/>
              <a:cs typeface="Fuzzy Bubbles"/>
              <a:sym typeface="Fuzzy Bubbles"/>
            </a:endParaRPr>
          </a:p>
        </p:txBody>
      </p:sp>
      <p:pic>
        <p:nvPicPr>
          <p:cNvPr id="213" name="Google Shape;213;p23"/>
          <p:cNvPicPr preferRelativeResize="0"/>
          <p:nvPr/>
        </p:nvPicPr>
        <p:blipFill>
          <a:blip r:embed="rId5">
            <a:alphaModFix/>
          </a:blip>
          <a:stretch>
            <a:fillRect/>
          </a:stretch>
        </p:blipFill>
        <p:spPr>
          <a:xfrm>
            <a:off x="6539400" y="525123"/>
            <a:ext cx="2237100" cy="1491400"/>
          </a:xfrm>
          <a:prstGeom prst="rect">
            <a:avLst/>
          </a:prstGeom>
          <a:noFill/>
          <a:ln>
            <a:noFill/>
          </a:ln>
        </p:spPr>
      </p:pic>
      <p:sp>
        <p:nvSpPr>
          <p:cNvPr id="214" name="Google Shape;214;p23">
            <a:hlinkClick action="ppaction://hlinksldjump" r:id="rId6"/>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sp>
        <p:nvSpPr>
          <p:cNvPr id="215" name="Google Shape;215;p23"/>
          <p:cNvSpPr txBox="1"/>
          <p:nvPr/>
        </p:nvSpPr>
        <p:spPr>
          <a:xfrm>
            <a:off x="618500" y="2123850"/>
            <a:ext cx="5394900" cy="289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Insects (brine flies, beetles) and crustaceans (shrimp, crayfish), sometimes tadpoles or tiny fish</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Eggs</a:t>
            </a:r>
            <a:r>
              <a:rPr lang="en">
                <a:latin typeface="Fuzzy Bubbles"/>
                <a:ea typeface="Fuzzy Bubbles"/>
                <a:cs typeface="Fuzzy Bubbles"/>
                <a:sym typeface="Fuzzy Bubbles"/>
              </a:rPr>
              <a:t>: 4, sometimes 3-5. Both parents incubate eggs. Young feed themselves &amp; start flying at 4-5 wks old.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Nesting</a:t>
            </a:r>
            <a:r>
              <a:rPr lang="en">
                <a:latin typeface="Fuzzy Bubbles"/>
                <a:ea typeface="Fuzzy Bubbles"/>
                <a:cs typeface="Fuzzy Bubbles"/>
                <a:sym typeface="Fuzzy Bubbles"/>
              </a:rPr>
              <a:t>: Often form colonies in groups of 6-10 nests. If predators approach by foot, several adults may fly to a spot and perform a distraction display there.</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20 years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
        <p:nvSpPr>
          <p:cNvPr id="216" name="Google Shape;216;p23"/>
          <p:cNvSpPr txBox="1"/>
          <p:nvPr/>
        </p:nvSpPr>
        <p:spPr>
          <a:xfrm>
            <a:off x="6081325" y="2123850"/>
            <a:ext cx="22371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Play this short clip to hear the Black-necked Stilt’s bird call!</a:t>
            </a:r>
            <a:endParaRPr>
              <a:latin typeface="Fuzzy Bubbles"/>
              <a:ea typeface="Fuzzy Bubbles"/>
              <a:cs typeface="Fuzzy Bubbles"/>
              <a:sym typeface="Fuzzy Bubbles"/>
            </a:endParaRPr>
          </a:p>
        </p:txBody>
      </p:sp>
    </p:spTree>
  </p:cSld>
  <p:clrMapOvr>
    <a:masterClrMapping/>
  </p:clrMapOvr>
  <mc:AlternateContent>
    <mc:Choice Requires="p14">
      <p:transition spd="slow" p14:dur="2000">
        <p14:gallery dir="l"/>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220" name="Shape 220"/>
        <p:cNvGrpSpPr/>
        <p:nvPr/>
      </p:nvGrpSpPr>
      <p:grpSpPr>
        <a:xfrm>
          <a:off x="0" y="0"/>
          <a:ext cx="0" cy="0"/>
          <a:chOff x="0" y="0"/>
          <a:chExt cx="0" cy="0"/>
        </a:xfrm>
      </p:grpSpPr>
      <p:sp>
        <p:nvSpPr>
          <p:cNvPr id="221" name="Google Shape;221;p24"/>
          <p:cNvSpPr/>
          <p:nvPr/>
        </p:nvSpPr>
        <p:spPr>
          <a:xfrm>
            <a:off x="106175" y="235950"/>
            <a:ext cx="88950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4"/>
          <p:cNvSpPr txBox="1"/>
          <p:nvPr/>
        </p:nvSpPr>
        <p:spPr>
          <a:xfrm>
            <a:off x="2310150" y="371875"/>
            <a:ext cx="3934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American Avocet</a:t>
            </a:r>
            <a:endParaRPr sz="2400"/>
          </a:p>
        </p:txBody>
      </p:sp>
      <p:sp>
        <p:nvSpPr>
          <p:cNvPr id="223" name="Google Shape;223;p24"/>
          <p:cNvSpPr txBox="1"/>
          <p:nvPr/>
        </p:nvSpPr>
        <p:spPr>
          <a:xfrm>
            <a:off x="2310150" y="982725"/>
            <a:ext cx="62457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Fuzzy Bubbles"/>
                <a:ea typeface="Fuzzy Bubbles"/>
                <a:cs typeface="Fuzzy Bubbles"/>
                <a:sym typeface="Fuzzy Bubbles"/>
              </a:rPr>
              <a:t>Cheep, cheep</a:t>
            </a:r>
            <a:r>
              <a:rPr b="1" lang="en">
                <a:solidFill>
                  <a:schemeClr val="dk1"/>
                </a:solidFill>
                <a:latin typeface="Fuzzy Bubbles"/>
                <a:ea typeface="Fuzzy Bubbles"/>
                <a:cs typeface="Fuzzy Bubbles"/>
                <a:sym typeface="Fuzzy Bubbles"/>
              </a:rPr>
              <a:t>! If you see a Black-necked Stilt (</a:t>
            </a:r>
            <a:r>
              <a:rPr b="1" i="1" lang="en">
                <a:solidFill>
                  <a:schemeClr val="dk1"/>
                </a:solidFill>
                <a:latin typeface="Fuzzy Bubbles"/>
                <a:ea typeface="Fuzzy Bubbles"/>
                <a:cs typeface="Fuzzy Bubbles"/>
                <a:sym typeface="Fuzzy Bubbles"/>
              </a:rPr>
              <a:t>Recurvirostra americana</a:t>
            </a:r>
            <a:r>
              <a:rPr b="1" lang="en">
                <a:solidFill>
                  <a:schemeClr val="dk1"/>
                </a:solidFill>
                <a:latin typeface="Fuzzy Bubbles"/>
                <a:ea typeface="Fuzzy Bubbles"/>
                <a:cs typeface="Fuzzy Bubbles"/>
                <a:sym typeface="Fuzzy Bubbles"/>
              </a:rPr>
              <a:t>), you might see American Avocets mixed in with them. These birds breed in the Great Plains and are found along the coasts of California and Texas.</a:t>
            </a:r>
            <a:endParaRPr b="1">
              <a:solidFill>
                <a:schemeClr val="dk1"/>
              </a:solidFill>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solidFill>
                <a:schemeClr val="dk1"/>
              </a:solidFill>
              <a:latin typeface="Fuzzy Bubbles"/>
              <a:ea typeface="Fuzzy Bubbles"/>
              <a:cs typeface="Fuzzy Bubbles"/>
              <a:sym typeface="Fuzzy Bubbles"/>
            </a:endParaRPr>
          </a:p>
        </p:txBody>
      </p:sp>
      <p:sp>
        <p:nvSpPr>
          <p:cNvPr id="224" name="Google Shape;224;p24">
            <a:hlinkClick action="ppaction://hlinksldjump" r:id="rId3"/>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sp>
        <p:nvSpPr>
          <p:cNvPr id="225" name="Google Shape;225;p24"/>
          <p:cNvSpPr txBox="1"/>
          <p:nvPr/>
        </p:nvSpPr>
        <p:spPr>
          <a:xfrm>
            <a:off x="618500" y="2831100"/>
            <a:ext cx="5626500" cy="227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Eggs</a:t>
            </a:r>
            <a:r>
              <a:rPr lang="en">
                <a:latin typeface="Fuzzy Bubbles"/>
                <a:ea typeface="Fuzzy Bubbles"/>
                <a:cs typeface="Fuzzy Bubbles"/>
                <a:sym typeface="Fuzzy Bubbles"/>
              </a:rPr>
              <a:t>: 4, sometimes 3-5. </a:t>
            </a:r>
            <a:r>
              <a:rPr lang="en">
                <a:latin typeface="Fuzzy Bubbles"/>
                <a:ea typeface="Fuzzy Bubbles"/>
                <a:cs typeface="Fuzzy Bubbles"/>
                <a:sym typeface="Fuzzy Bubbles"/>
              </a:rPr>
              <a:t>Female incubates at night, both sexes take turns during day. Both parents tend to young, who self-feed and start flight around 4-5 wks old.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Nesting</a:t>
            </a:r>
            <a:r>
              <a:rPr lang="en">
                <a:latin typeface="Fuzzy Bubbles"/>
                <a:ea typeface="Fuzzy Bubbles"/>
                <a:cs typeface="Fuzzy Bubbles"/>
                <a:sym typeface="Fuzzy Bubbles"/>
              </a:rPr>
              <a:t>: Often form colonies. Aggressively and loudly protect nests, sometimes flying straight at intruders.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9-15 years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
        <p:nvSpPr>
          <p:cNvPr id="226" name="Google Shape;226;p24"/>
          <p:cNvSpPr txBox="1"/>
          <p:nvPr/>
        </p:nvSpPr>
        <p:spPr>
          <a:xfrm rot="5400000">
            <a:off x="7606525" y="4355100"/>
            <a:ext cx="2237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Bird call</a:t>
            </a:r>
            <a:endParaRPr>
              <a:latin typeface="Fuzzy Bubbles"/>
              <a:ea typeface="Fuzzy Bubbles"/>
              <a:cs typeface="Fuzzy Bubbles"/>
              <a:sym typeface="Fuzzy Bubbles"/>
            </a:endParaRPr>
          </a:p>
        </p:txBody>
      </p:sp>
      <p:pic>
        <p:nvPicPr>
          <p:cNvPr id="227" name="Google Shape;227;p24"/>
          <p:cNvPicPr preferRelativeResize="0"/>
          <p:nvPr/>
        </p:nvPicPr>
        <p:blipFill>
          <a:blip r:embed="rId4">
            <a:alphaModFix/>
          </a:blip>
          <a:stretch>
            <a:fillRect/>
          </a:stretch>
        </p:blipFill>
        <p:spPr>
          <a:xfrm flipH="1">
            <a:off x="630608" y="713410"/>
            <a:ext cx="1454925" cy="2039532"/>
          </a:xfrm>
          <a:prstGeom prst="rect">
            <a:avLst/>
          </a:prstGeom>
          <a:noFill/>
          <a:ln>
            <a:noFill/>
          </a:ln>
        </p:spPr>
      </p:pic>
      <p:sp>
        <p:nvSpPr>
          <p:cNvPr id="228" name="Google Shape;228;p24"/>
          <p:cNvSpPr txBox="1"/>
          <p:nvPr/>
        </p:nvSpPr>
        <p:spPr>
          <a:xfrm>
            <a:off x="2398875" y="2124300"/>
            <a:ext cx="28707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Small crustaceans and insects, also seeds</a:t>
            </a:r>
            <a:endParaRPr>
              <a:latin typeface="Fuzzy Bubbles"/>
              <a:ea typeface="Fuzzy Bubbles"/>
              <a:cs typeface="Fuzzy Bubbles"/>
              <a:sym typeface="Fuzzy Bubbles"/>
            </a:endParaRPr>
          </a:p>
        </p:txBody>
      </p:sp>
      <p:pic>
        <p:nvPicPr>
          <p:cNvPr descr="A very short clip showing the call of the American Avocet (Recurvirostra americana).  Taken at Reed Lake, Saskatchewan.  Some of the lakes in that area are seven times more alkaline than the ocean!  The birds in the video have their breeding plumage, in which their heads and neck take on a pink colour." id="229" name="Google Shape;229;p24" title="Call of the American Avocet">
            <a:hlinkClick r:id="rId5"/>
          </p:cNvPr>
          <p:cNvPicPr preferRelativeResize="0"/>
          <p:nvPr/>
        </p:nvPicPr>
        <p:blipFill>
          <a:blip r:embed="rId6">
            <a:alphaModFix/>
          </a:blip>
          <a:stretch>
            <a:fillRect/>
          </a:stretch>
        </p:blipFill>
        <p:spPr>
          <a:xfrm>
            <a:off x="6244950" y="3464300"/>
            <a:ext cx="2266225" cy="1274750"/>
          </a:xfrm>
          <a:prstGeom prst="rect">
            <a:avLst/>
          </a:prstGeom>
          <a:noFill/>
          <a:ln>
            <a:noFill/>
          </a:ln>
        </p:spPr>
      </p:pic>
      <p:pic>
        <p:nvPicPr>
          <p:cNvPr id="230" name="Google Shape;230;p24"/>
          <p:cNvPicPr preferRelativeResize="0"/>
          <p:nvPr/>
        </p:nvPicPr>
        <p:blipFill>
          <a:blip r:embed="rId7">
            <a:alphaModFix/>
          </a:blip>
          <a:stretch>
            <a:fillRect/>
          </a:stretch>
        </p:blipFill>
        <p:spPr>
          <a:xfrm>
            <a:off x="6333465" y="1968300"/>
            <a:ext cx="2089185" cy="1391400"/>
          </a:xfrm>
          <a:prstGeom prst="rect">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234" name="Shape 234"/>
        <p:cNvGrpSpPr/>
        <p:nvPr/>
      </p:nvGrpSpPr>
      <p:grpSpPr>
        <a:xfrm>
          <a:off x="0" y="0"/>
          <a:ext cx="0" cy="0"/>
          <a:chOff x="0" y="0"/>
          <a:chExt cx="0" cy="0"/>
        </a:xfrm>
      </p:grpSpPr>
      <p:sp>
        <p:nvSpPr>
          <p:cNvPr id="235" name="Google Shape;235;p25"/>
          <p:cNvSpPr/>
          <p:nvPr/>
        </p:nvSpPr>
        <p:spPr>
          <a:xfrm>
            <a:off x="353925" y="235950"/>
            <a:ext cx="8355300" cy="45360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5"/>
          <p:cNvSpPr txBox="1"/>
          <p:nvPr/>
        </p:nvSpPr>
        <p:spPr>
          <a:xfrm>
            <a:off x="3072000" y="3718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Great Egret</a:t>
            </a:r>
            <a:endParaRPr sz="2400"/>
          </a:p>
        </p:txBody>
      </p:sp>
      <p:sp>
        <p:nvSpPr>
          <p:cNvPr id="237" name="Google Shape;237;p25"/>
          <p:cNvSpPr txBox="1"/>
          <p:nvPr/>
        </p:nvSpPr>
        <p:spPr>
          <a:xfrm>
            <a:off x="1143325" y="990938"/>
            <a:ext cx="7149000" cy="1563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latin typeface="Fuzzy Bubbles"/>
                <a:ea typeface="Fuzzy Bubbles"/>
                <a:cs typeface="Fuzzy Bubbles"/>
                <a:sym typeface="Fuzzy Bubbles"/>
              </a:rPr>
              <a:t>Great egrets are one of our biggest birds on the marsh. Formerly endangered by hat plume hunters, these beautiful birds love to forage in the marsh, slough, and mudflats.</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rPr lang="en" sz="1600">
                <a:latin typeface="Fuzzy Bubbles"/>
                <a:ea typeface="Fuzzy Bubbles"/>
                <a:cs typeface="Fuzzy Bubbles"/>
                <a:sym typeface="Fuzzy Bubbles"/>
              </a:rPr>
              <a:t>Often mixed up with the Snowy Egret, which is smaller and has a black beak.</a:t>
            </a:r>
            <a:endParaRPr sz="1600">
              <a:latin typeface="Fuzzy Bubbles"/>
              <a:ea typeface="Fuzzy Bubbles"/>
              <a:cs typeface="Fuzzy Bubbles"/>
              <a:sym typeface="Fuzzy Bubbles"/>
            </a:endParaRPr>
          </a:p>
        </p:txBody>
      </p:sp>
      <p:pic>
        <p:nvPicPr>
          <p:cNvPr id="238" name="Google Shape;238;p25"/>
          <p:cNvPicPr preferRelativeResize="0"/>
          <p:nvPr/>
        </p:nvPicPr>
        <p:blipFill>
          <a:blip r:embed="rId3">
            <a:alphaModFix/>
          </a:blip>
          <a:stretch>
            <a:fillRect/>
          </a:stretch>
        </p:blipFill>
        <p:spPr>
          <a:xfrm rot="-258116">
            <a:off x="838675" y="1044025"/>
            <a:ext cx="294025" cy="294025"/>
          </a:xfrm>
          <a:prstGeom prst="rect">
            <a:avLst/>
          </a:prstGeom>
          <a:noFill/>
          <a:ln>
            <a:noFill/>
          </a:ln>
        </p:spPr>
      </p:pic>
      <p:pic>
        <p:nvPicPr>
          <p:cNvPr id="239" name="Google Shape;239;p25"/>
          <p:cNvPicPr preferRelativeResize="0"/>
          <p:nvPr/>
        </p:nvPicPr>
        <p:blipFill>
          <a:blip r:embed="rId4">
            <a:alphaModFix/>
          </a:blip>
          <a:stretch>
            <a:fillRect/>
          </a:stretch>
        </p:blipFill>
        <p:spPr>
          <a:xfrm>
            <a:off x="353925" y="2730855"/>
            <a:ext cx="1580700" cy="1923448"/>
          </a:xfrm>
          <a:prstGeom prst="rect">
            <a:avLst/>
          </a:prstGeom>
          <a:noFill/>
          <a:ln cap="flat" cmpd="sng" w="9525">
            <a:solidFill>
              <a:schemeClr val="dk2"/>
            </a:solidFill>
            <a:prstDash val="solid"/>
            <a:round/>
            <a:headEnd len="sm" w="sm" type="none"/>
            <a:tailEnd len="sm" w="sm" type="none"/>
          </a:ln>
        </p:spPr>
      </p:pic>
      <p:sp>
        <p:nvSpPr>
          <p:cNvPr id="240" name="Google Shape;240;p25">
            <a:hlinkClick action="ppaction://hlinksldjump" r:id="rId5"/>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pic>
        <p:nvPicPr>
          <p:cNvPr descr="Great egret call sound, flying, eating fish | Bird | noise, song, audio | 4k video | catching, hunting | common, white, large, heron | Ardea alba | breeding plumage, ornamental feathers, long beak | flock | Animal, Wildlife, Nature | #gotrails, #egret, #heron, #heronbird, #birdcall, #birdsounds, #birding, #GreatEgret" id="241" name="Google Shape;241;p25" title="Great egret call sound, flying, eating fish | Bird">
            <a:hlinkClick r:id="rId6"/>
          </p:cNvPr>
          <p:cNvPicPr preferRelativeResize="0"/>
          <p:nvPr/>
        </p:nvPicPr>
        <p:blipFill>
          <a:blip r:embed="rId7">
            <a:alphaModFix/>
          </a:blip>
          <a:stretch>
            <a:fillRect/>
          </a:stretch>
        </p:blipFill>
        <p:spPr>
          <a:xfrm>
            <a:off x="6306150" y="3471600"/>
            <a:ext cx="2626050" cy="1477150"/>
          </a:xfrm>
          <a:prstGeom prst="rect">
            <a:avLst/>
          </a:prstGeom>
          <a:noFill/>
          <a:ln>
            <a:noFill/>
          </a:ln>
        </p:spPr>
      </p:pic>
      <p:sp>
        <p:nvSpPr>
          <p:cNvPr id="242" name="Google Shape;242;p25"/>
          <p:cNvSpPr txBox="1"/>
          <p:nvPr/>
        </p:nvSpPr>
        <p:spPr>
          <a:xfrm>
            <a:off x="6306150" y="2371800"/>
            <a:ext cx="24030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Watch this clip of the Great Egret self-grooming, socializing and flying!</a:t>
            </a:r>
            <a:endParaRPr>
              <a:latin typeface="Fuzzy Bubbles"/>
              <a:ea typeface="Fuzzy Bubbles"/>
              <a:cs typeface="Fuzzy Bubbles"/>
              <a:sym typeface="Fuzzy Bubbles"/>
            </a:endParaRPr>
          </a:p>
        </p:txBody>
      </p:sp>
      <p:pic>
        <p:nvPicPr>
          <p:cNvPr id="243" name="Google Shape;243;p25"/>
          <p:cNvPicPr preferRelativeResize="0"/>
          <p:nvPr/>
        </p:nvPicPr>
        <p:blipFill>
          <a:blip r:embed="rId3">
            <a:alphaModFix/>
          </a:blip>
          <a:stretch>
            <a:fillRect/>
          </a:stretch>
        </p:blipFill>
        <p:spPr>
          <a:xfrm rot="-258116">
            <a:off x="838675" y="1892750"/>
            <a:ext cx="294025" cy="294025"/>
          </a:xfrm>
          <a:prstGeom prst="rect">
            <a:avLst/>
          </a:prstGeom>
          <a:noFill/>
          <a:ln>
            <a:noFill/>
          </a:ln>
        </p:spPr>
      </p:pic>
      <p:sp>
        <p:nvSpPr>
          <p:cNvPr id="244" name="Google Shape;244;p25"/>
          <p:cNvSpPr txBox="1"/>
          <p:nvPr/>
        </p:nvSpPr>
        <p:spPr>
          <a:xfrm>
            <a:off x="2082338" y="2491150"/>
            <a:ext cx="4076100" cy="264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Mostly fish, also crustaceans, snakes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Eggs</a:t>
            </a:r>
            <a:r>
              <a:rPr lang="en">
                <a:latin typeface="Fuzzy Bubbles"/>
                <a:ea typeface="Fuzzy Bubbles"/>
                <a:cs typeface="Fuzzy Bubbles"/>
                <a:sym typeface="Fuzzy Bubbles"/>
              </a:rPr>
              <a:t>: 3-4, sometimes 1-6. Pale blue-green. Both parents feed by </a:t>
            </a:r>
            <a:r>
              <a:rPr lang="en" u="sng">
                <a:latin typeface="Fuzzy Bubbles"/>
                <a:ea typeface="Fuzzy Bubbles"/>
                <a:cs typeface="Fuzzy Bubbles"/>
                <a:sym typeface="Fuzzy Bubbles"/>
              </a:rPr>
              <a:t>regurgitation</a:t>
            </a:r>
            <a:r>
              <a:rPr lang="en">
                <a:latin typeface="Fuzzy Bubbles"/>
                <a:ea typeface="Fuzzy Bubbles"/>
                <a:cs typeface="Fuzzy Bubbles"/>
                <a:sym typeface="Fuzzy Bubbles"/>
              </a:rPr>
              <a:t>.</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Nesting</a:t>
            </a:r>
            <a:r>
              <a:rPr lang="en">
                <a:latin typeface="Fuzzy Bubbles"/>
                <a:ea typeface="Fuzzy Bubbles"/>
                <a:cs typeface="Fuzzy Bubbles"/>
                <a:sym typeface="Fuzzy Bubbles"/>
              </a:rPr>
              <a:t>: Sometimes isolated, usually in colonies with other types of birds in trees, shrubs, or low in thicket or marsh.</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15 years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Tree>
  </p:cSld>
  <p:clrMapOvr>
    <a:masterClrMapping/>
  </p:clrMapOvr>
  <mc:AlternateContent>
    <mc:Choice Requires="p14">
      <p:transition spd="slow" p14:dur="2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248" name="Shape 248"/>
        <p:cNvGrpSpPr/>
        <p:nvPr/>
      </p:nvGrpSpPr>
      <p:grpSpPr>
        <a:xfrm>
          <a:off x="0" y="0"/>
          <a:ext cx="0" cy="0"/>
          <a:chOff x="0" y="0"/>
          <a:chExt cx="0" cy="0"/>
        </a:xfrm>
      </p:grpSpPr>
      <p:sp>
        <p:nvSpPr>
          <p:cNvPr id="249" name="Google Shape;249;p26"/>
          <p:cNvSpPr/>
          <p:nvPr/>
        </p:nvSpPr>
        <p:spPr>
          <a:xfrm>
            <a:off x="106175" y="235950"/>
            <a:ext cx="88950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6"/>
          <p:cNvSpPr txBox="1"/>
          <p:nvPr/>
        </p:nvSpPr>
        <p:spPr>
          <a:xfrm>
            <a:off x="1338575" y="335900"/>
            <a:ext cx="64302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dk1"/>
                </a:solidFill>
                <a:latin typeface="Rock Salt"/>
                <a:ea typeface="Rock Salt"/>
                <a:cs typeface="Rock Salt"/>
                <a:sym typeface="Rock Salt"/>
              </a:rPr>
              <a:t>Red-Tailed Hawk</a:t>
            </a:r>
            <a:endParaRPr sz="2300"/>
          </a:p>
        </p:txBody>
      </p:sp>
      <p:sp>
        <p:nvSpPr>
          <p:cNvPr id="251" name="Google Shape;251;p26"/>
          <p:cNvSpPr txBox="1"/>
          <p:nvPr/>
        </p:nvSpPr>
        <p:spPr>
          <a:xfrm>
            <a:off x="2454025" y="982725"/>
            <a:ext cx="62457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Fuzzy Bubbles"/>
                <a:ea typeface="Fuzzy Bubbles"/>
                <a:cs typeface="Fuzzy Bubbles"/>
                <a:sym typeface="Fuzzy Bubbles"/>
              </a:rPr>
              <a:t>Did you see that flash of orange-red in the sky? That was the red-tailed hawk! A top predator, this bird is known for its impressive soaring and diving while searching for prey or defending territory.</a:t>
            </a:r>
            <a:endParaRPr b="1">
              <a:solidFill>
                <a:schemeClr val="dk1"/>
              </a:solidFill>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solidFill>
                <a:schemeClr val="dk1"/>
              </a:solidFill>
              <a:latin typeface="Fuzzy Bubbles"/>
              <a:ea typeface="Fuzzy Bubbles"/>
              <a:cs typeface="Fuzzy Bubbles"/>
              <a:sym typeface="Fuzzy Bubbles"/>
            </a:endParaRPr>
          </a:p>
        </p:txBody>
      </p:sp>
      <p:sp>
        <p:nvSpPr>
          <p:cNvPr id="252" name="Google Shape;252;p26">
            <a:hlinkClick action="ppaction://hlinksldjump" r:id="rId3"/>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sp>
        <p:nvSpPr>
          <p:cNvPr id="253" name="Google Shape;253;p26"/>
          <p:cNvSpPr txBox="1"/>
          <p:nvPr/>
        </p:nvSpPr>
        <p:spPr>
          <a:xfrm>
            <a:off x="618500" y="2831100"/>
            <a:ext cx="5626500" cy="202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Eggs</a:t>
            </a:r>
            <a:r>
              <a:rPr lang="en">
                <a:latin typeface="Fuzzy Bubbles"/>
                <a:ea typeface="Fuzzy Bubbles"/>
                <a:cs typeface="Fuzzy Bubbles"/>
                <a:sym typeface="Fuzzy Bubbles"/>
              </a:rPr>
              <a:t>: 1-3, mostly 2. Both parents incubate eggs, with female spending more time.</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Nesting</a:t>
            </a:r>
            <a:r>
              <a:rPr lang="en">
                <a:latin typeface="Fuzzy Bubbles"/>
                <a:ea typeface="Fuzzy Bubbles"/>
                <a:cs typeface="Fuzzy Bubbles"/>
                <a:sym typeface="Fuzzy Bubbles"/>
              </a:rPr>
              <a:t>: Known for reusing the nests of birds such as crows and ravens, or build their own in trees or on cliffs.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10-15 years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
        <p:nvSpPr>
          <p:cNvPr id="254" name="Google Shape;254;p26"/>
          <p:cNvSpPr txBox="1"/>
          <p:nvPr/>
        </p:nvSpPr>
        <p:spPr>
          <a:xfrm>
            <a:off x="7073125" y="3821700"/>
            <a:ext cx="2237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Bird call</a:t>
            </a:r>
            <a:endParaRPr>
              <a:latin typeface="Fuzzy Bubbles"/>
              <a:ea typeface="Fuzzy Bubbles"/>
              <a:cs typeface="Fuzzy Bubbles"/>
              <a:sym typeface="Fuzzy Bubbles"/>
            </a:endParaRPr>
          </a:p>
        </p:txBody>
      </p:sp>
      <p:sp>
        <p:nvSpPr>
          <p:cNvPr id="255" name="Google Shape;255;p26"/>
          <p:cNvSpPr txBox="1"/>
          <p:nvPr/>
        </p:nvSpPr>
        <p:spPr>
          <a:xfrm>
            <a:off x="2398875" y="2124300"/>
            <a:ext cx="3056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Rodents, rabbits, snakes, other birds</a:t>
            </a:r>
            <a:endParaRPr>
              <a:latin typeface="Fuzzy Bubbles"/>
              <a:ea typeface="Fuzzy Bubbles"/>
              <a:cs typeface="Fuzzy Bubbles"/>
              <a:sym typeface="Fuzzy Bubbles"/>
            </a:endParaRPr>
          </a:p>
        </p:txBody>
      </p:sp>
      <p:pic>
        <p:nvPicPr>
          <p:cNvPr descr="On her perch on a power pole in Richmond BC Canada a beautiful red tailed hawk let’s out a piercing scream - June 2018" id="256" name="Google Shape;256;p26" title="Red tailed hawk lets out a piercing cry">
            <a:hlinkClick r:id="rId4"/>
          </p:cNvPr>
          <p:cNvPicPr preferRelativeResize="0"/>
          <p:nvPr/>
        </p:nvPicPr>
        <p:blipFill>
          <a:blip r:embed="rId5">
            <a:alphaModFix/>
          </a:blip>
          <a:stretch>
            <a:fillRect/>
          </a:stretch>
        </p:blipFill>
        <p:spPr>
          <a:xfrm>
            <a:off x="6090275" y="2045250"/>
            <a:ext cx="2758400" cy="1551600"/>
          </a:xfrm>
          <a:prstGeom prst="rect">
            <a:avLst/>
          </a:prstGeom>
          <a:noFill/>
          <a:ln>
            <a:noFill/>
          </a:ln>
        </p:spPr>
      </p:pic>
      <p:pic>
        <p:nvPicPr>
          <p:cNvPr id="257" name="Google Shape;257;p26"/>
          <p:cNvPicPr preferRelativeResize="0"/>
          <p:nvPr/>
        </p:nvPicPr>
        <p:blipFill rotWithShape="1">
          <a:blip r:embed="rId6">
            <a:alphaModFix/>
          </a:blip>
          <a:srcRect b="0" l="14333" r="14568" t="0"/>
          <a:stretch/>
        </p:blipFill>
        <p:spPr>
          <a:xfrm>
            <a:off x="428875" y="706725"/>
            <a:ext cx="1747500" cy="1667400"/>
          </a:xfrm>
          <a:prstGeom prst="rect">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261" name="Shape 261"/>
        <p:cNvGrpSpPr/>
        <p:nvPr/>
      </p:nvGrpSpPr>
      <p:grpSpPr>
        <a:xfrm>
          <a:off x="0" y="0"/>
          <a:ext cx="0" cy="0"/>
          <a:chOff x="0" y="0"/>
          <a:chExt cx="0" cy="0"/>
        </a:xfrm>
      </p:grpSpPr>
      <p:sp>
        <p:nvSpPr>
          <p:cNvPr id="262" name="Google Shape;262;p27"/>
          <p:cNvSpPr/>
          <p:nvPr/>
        </p:nvSpPr>
        <p:spPr>
          <a:xfrm>
            <a:off x="106175" y="235950"/>
            <a:ext cx="88950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7"/>
          <p:cNvSpPr txBox="1"/>
          <p:nvPr/>
        </p:nvSpPr>
        <p:spPr>
          <a:xfrm>
            <a:off x="1194275" y="325400"/>
            <a:ext cx="64302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dk1"/>
                </a:solidFill>
                <a:latin typeface="Rock Salt"/>
                <a:ea typeface="Rock Salt"/>
                <a:cs typeface="Rock Salt"/>
                <a:sym typeface="Rock Salt"/>
              </a:rPr>
              <a:t>Peregrine Falcon</a:t>
            </a:r>
            <a:endParaRPr sz="2300"/>
          </a:p>
        </p:txBody>
      </p:sp>
      <p:sp>
        <p:nvSpPr>
          <p:cNvPr id="264" name="Google Shape;264;p27"/>
          <p:cNvSpPr txBox="1"/>
          <p:nvPr/>
        </p:nvSpPr>
        <p:spPr>
          <a:xfrm>
            <a:off x="2310150" y="982725"/>
            <a:ext cx="62457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Fuzzy Bubbles"/>
                <a:ea typeface="Fuzzy Bubbles"/>
                <a:cs typeface="Fuzzy Bubbles"/>
                <a:sym typeface="Fuzzy Bubbles"/>
              </a:rPr>
              <a:t>A fierce predator, the Peregrine Falcon can sometimes be spotted flying over the refuge, looking for its next meal. They can dive 200-240 miles per hour, making them one of the fastest animals on the planet.</a:t>
            </a:r>
            <a:endParaRPr b="1">
              <a:solidFill>
                <a:schemeClr val="dk1"/>
              </a:solidFill>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solidFill>
                <a:schemeClr val="dk1"/>
              </a:solidFill>
              <a:latin typeface="Fuzzy Bubbles"/>
              <a:ea typeface="Fuzzy Bubbles"/>
              <a:cs typeface="Fuzzy Bubbles"/>
              <a:sym typeface="Fuzzy Bubbles"/>
            </a:endParaRPr>
          </a:p>
        </p:txBody>
      </p:sp>
      <p:sp>
        <p:nvSpPr>
          <p:cNvPr id="265" name="Google Shape;265;p27">
            <a:hlinkClick action="ppaction://hlinksldjump" r:id="rId3"/>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sp>
        <p:nvSpPr>
          <p:cNvPr id="266" name="Google Shape;266;p27"/>
          <p:cNvSpPr txBox="1"/>
          <p:nvPr/>
        </p:nvSpPr>
        <p:spPr>
          <a:xfrm>
            <a:off x="618500" y="2831100"/>
            <a:ext cx="5626500" cy="202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Eggs</a:t>
            </a:r>
            <a:r>
              <a:rPr lang="en">
                <a:latin typeface="Fuzzy Bubbles"/>
                <a:ea typeface="Fuzzy Bubbles"/>
                <a:cs typeface="Fuzzy Bubbles"/>
                <a:sym typeface="Fuzzy Bubbles"/>
              </a:rPr>
              <a:t>: 2-4. Both parents tend to eggs, and chicks fledge (leave the nest) at around 6-7 weeks old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Nesting</a:t>
            </a:r>
            <a:r>
              <a:rPr lang="en">
                <a:latin typeface="Fuzzy Bubbles"/>
                <a:ea typeface="Fuzzy Bubbles"/>
                <a:cs typeface="Fuzzy Bubbles"/>
                <a:sym typeface="Fuzzy Bubbles"/>
              </a:rPr>
              <a:t>: Typically nest on cliffs or other high rocks jutting out. They use sticks, grasses and other plant matter.</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8-10 years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
        <p:nvSpPr>
          <p:cNvPr id="267" name="Google Shape;267;p27"/>
          <p:cNvSpPr txBox="1"/>
          <p:nvPr/>
        </p:nvSpPr>
        <p:spPr>
          <a:xfrm>
            <a:off x="2398875" y="2124300"/>
            <a:ext cx="35748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Carnivorous; mostly other birds such as pigeons, doves, waterfowl</a:t>
            </a:r>
            <a:endParaRPr>
              <a:latin typeface="Fuzzy Bubbles"/>
              <a:ea typeface="Fuzzy Bubbles"/>
              <a:cs typeface="Fuzzy Bubbles"/>
              <a:sym typeface="Fuzzy Bubbles"/>
            </a:endParaRPr>
          </a:p>
        </p:txBody>
      </p:sp>
      <p:pic>
        <p:nvPicPr>
          <p:cNvPr id="268" name="Google Shape;268;p27"/>
          <p:cNvPicPr preferRelativeResize="0"/>
          <p:nvPr/>
        </p:nvPicPr>
        <p:blipFill>
          <a:blip r:embed="rId4">
            <a:alphaModFix/>
          </a:blip>
          <a:stretch>
            <a:fillRect/>
          </a:stretch>
        </p:blipFill>
        <p:spPr>
          <a:xfrm>
            <a:off x="432525" y="392952"/>
            <a:ext cx="1780375" cy="2317322"/>
          </a:xfrm>
          <a:prstGeom prst="rect">
            <a:avLst/>
          </a:prstGeom>
          <a:noFill/>
          <a:ln>
            <a:noFill/>
          </a:ln>
        </p:spPr>
      </p:pic>
      <p:sp>
        <p:nvSpPr>
          <p:cNvPr id="269" name="Google Shape;269;p27"/>
          <p:cNvSpPr txBox="1"/>
          <p:nvPr/>
        </p:nvSpPr>
        <p:spPr>
          <a:xfrm>
            <a:off x="6245000" y="3821700"/>
            <a:ext cx="27519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Peregrine Falcon: The Fastest Bird on Earth video</a:t>
            </a:r>
            <a:endParaRPr>
              <a:latin typeface="Fuzzy Bubbles"/>
              <a:ea typeface="Fuzzy Bubbles"/>
              <a:cs typeface="Fuzzy Bubbles"/>
              <a:sym typeface="Fuzzy Bubbles"/>
            </a:endParaRPr>
          </a:p>
        </p:txBody>
      </p:sp>
      <p:pic>
        <p:nvPicPr>
          <p:cNvPr descr="Peregrine falcon is the fastest animal in the world. They can reach up to 380 Km/h (240 Mph). 3 times faster than cheetah&#10;&#10;#shorts #peregrinefalcon #fastestanimal #birds #animal #animals #animalfacts #animalshorts #animaldocumentary #wildlife #wildlifeanimals  #nature" id="270" name="Google Shape;270;p27" title="Peregrine Falcon | The Fastest Animal On Earth">
            <a:hlinkClick r:id="rId5"/>
          </p:cNvPr>
          <p:cNvPicPr preferRelativeResize="0"/>
          <p:nvPr/>
        </p:nvPicPr>
        <p:blipFill>
          <a:blip r:embed="rId6">
            <a:alphaModFix/>
          </a:blip>
          <a:stretch>
            <a:fillRect/>
          </a:stretch>
        </p:blipFill>
        <p:spPr>
          <a:xfrm>
            <a:off x="6150625" y="2267500"/>
            <a:ext cx="2619050" cy="1473225"/>
          </a:xfrm>
          <a:prstGeom prst="rect">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9F17"/>
        </a:solidFill>
      </p:bgPr>
    </p:bg>
    <p:spTree>
      <p:nvGrpSpPr>
        <p:cNvPr id="274" name="Shape 274"/>
        <p:cNvGrpSpPr/>
        <p:nvPr/>
      </p:nvGrpSpPr>
      <p:grpSpPr>
        <a:xfrm>
          <a:off x="0" y="0"/>
          <a:ext cx="0" cy="0"/>
          <a:chOff x="0" y="0"/>
          <a:chExt cx="0" cy="0"/>
        </a:xfrm>
      </p:grpSpPr>
      <p:sp>
        <p:nvSpPr>
          <p:cNvPr id="275" name="Google Shape;275;p28">
            <a:hlinkClick action="ppaction://hlinksldjump" r:id="rId3"/>
          </p:cNvPr>
          <p:cNvSpPr/>
          <p:nvPr/>
        </p:nvSpPr>
        <p:spPr>
          <a:xfrm>
            <a:off x="457825" y="283200"/>
            <a:ext cx="83553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8"/>
          <p:cNvSpPr txBox="1"/>
          <p:nvPr/>
        </p:nvSpPr>
        <p:spPr>
          <a:xfrm>
            <a:off x="3072000" y="43685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Algae</a:t>
            </a:r>
            <a:endParaRPr sz="2400"/>
          </a:p>
        </p:txBody>
      </p:sp>
      <p:pic>
        <p:nvPicPr>
          <p:cNvPr id="277" name="Google Shape;277;p28"/>
          <p:cNvPicPr preferRelativeResize="0"/>
          <p:nvPr/>
        </p:nvPicPr>
        <p:blipFill rotWithShape="1">
          <a:blip r:embed="rId4">
            <a:alphaModFix/>
          </a:blip>
          <a:srcRect b="0" l="0" r="19484" t="0"/>
          <a:stretch/>
        </p:blipFill>
        <p:spPr>
          <a:xfrm>
            <a:off x="5825300" y="436850"/>
            <a:ext cx="2548800" cy="2109300"/>
          </a:xfrm>
          <a:prstGeom prst="rect">
            <a:avLst/>
          </a:prstGeom>
          <a:noFill/>
          <a:ln>
            <a:noFill/>
          </a:ln>
        </p:spPr>
      </p:pic>
      <p:sp>
        <p:nvSpPr>
          <p:cNvPr id="278" name="Google Shape;278;p28"/>
          <p:cNvSpPr txBox="1"/>
          <p:nvPr/>
        </p:nvSpPr>
        <p:spPr>
          <a:xfrm>
            <a:off x="1061600" y="2696638"/>
            <a:ext cx="7312500" cy="1847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latin typeface="Fuzzy Bubbles"/>
                <a:ea typeface="Fuzzy Bubbles"/>
                <a:cs typeface="Fuzzy Bubbles"/>
                <a:sym typeface="Fuzzy Bubbles"/>
              </a:rPr>
              <a:t>What is algae? </a:t>
            </a:r>
            <a:r>
              <a:rPr lang="en" sz="1600">
                <a:latin typeface="Fuzzy Bubbles"/>
                <a:ea typeface="Fuzzy Bubbles"/>
                <a:cs typeface="Fuzzy Bubbles"/>
                <a:sym typeface="Fuzzy Bubbles"/>
              </a:rPr>
              <a:t>Algae is not an actual species, but an informal term for a large and diverse group of </a:t>
            </a:r>
            <a:r>
              <a:rPr lang="en" sz="1600" u="sng">
                <a:latin typeface="Fuzzy Bubbles"/>
                <a:ea typeface="Fuzzy Bubbles"/>
                <a:cs typeface="Fuzzy Bubbles"/>
                <a:sym typeface="Fuzzy Bubbles"/>
              </a:rPr>
              <a:t>photosynthetic</a:t>
            </a:r>
            <a:r>
              <a:rPr lang="en" sz="1600">
                <a:latin typeface="Fuzzy Bubbles"/>
                <a:ea typeface="Fuzzy Bubbles"/>
                <a:cs typeface="Fuzzy Bubbles"/>
                <a:sym typeface="Fuzzy Bubbles"/>
              </a:rPr>
              <a:t> organisms in water. </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sz="1600">
              <a:latin typeface="Fuzzy Bubbles"/>
              <a:ea typeface="Fuzzy Bubbles"/>
              <a:cs typeface="Fuzzy Bubbles"/>
              <a:sym typeface="Fuzzy Bubbles"/>
            </a:endParaRPr>
          </a:p>
          <a:p>
            <a:pPr indent="0" lvl="0" marL="0" rtl="0" algn="l">
              <a:lnSpc>
                <a:spcPct val="115000"/>
              </a:lnSpc>
              <a:spcBef>
                <a:spcPts val="0"/>
              </a:spcBef>
              <a:spcAft>
                <a:spcPts val="0"/>
              </a:spcAft>
              <a:buNone/>
            </a:pPr>
            <a:r>
              <a:rPr b="1" lang="en" sz="1600">
                <a:latin typeface="Fuzzy Bubbles"/>
                <a:ea typeface="Fuzzy Bubbles"/>
                <a:cs typeface="Fuzzy Bubbles"/>
                <a:sym typeface="Fuzzy Bubbles"/>
              </a:rPr>
              <a:t>Phytoplankton</a:t>
            </a:r>
            <a:r>
              <a:rPr lang="en" sz="1600">
                <a:latin typeface="Fuzzy Bubbles"/>
                <a:ea typeface="Fuzzy Bubbles"/>
                <a:cs typeface="Fuzzy Bubbles"/>
                <a:sym typeface="Fuzzy Bubbles"/>
              </a:rPr>
              <a:t> is a type of </a:t>
            </a:r>
            <a:r>
              <a:rPr lang="en" sz="1600" u="sng">
                <a:latin typeface="Fuzzy Bubbles"/>
                <a:ea typeface="Fuzzy Bubbles"/>
                <a:cs typeface="Fuzzy Bubbles"/>
                <a:sym typeface="Fuzzy Bubbles"/>
              </a:rPr>
              <a:t>microscopic</a:t>
            </a:r>
            <a:r>
              <a:rPr lang="en" sz="1600">
                <a:latin typeface="Fuzzy Bubbles"/>
                <a:ea typeface="Fuzzy Bubbles"/>
                <a:cs typeface="Fuzzy Bubbles"/>
                <a:sym typeface="Fuzzy Bubbles"/>
              </a:rPr>
              <a:t> algae at the base of every water food chain. These “plants” get eaten by zooplankton and other small organisms, which in turn get eaten by fish, and so on.</a:t>
            </a:r>
            <a:endParaRPr sz="1600">
              <a:latin typeface="Fuzzy Bubbles"/>
              <a:ea typeface="Fuzzy Bubbles"/>
              <a:cs typeface="Fuzzy Bubbles"/>
              <a:sym typeface="Fuzzy Bubbles"/>
            </a:endParaRPr>
          </a:p>
        </p:txBody>
      </p:sp>
      <p:pic>
        <p:nvPicPr>
          <p:cNvPr id="279" name="Google Shape;279;p28"/>
          <p:cNvPicPr preferRelativeResize="0"/>
          <p:nvPr/>
        </p:nvPicPr>
        <p:blipFill>
          <a:blip r:embed="rId5">
            <a:alphaModFix/>
          </a:blip>
          <a:stretch>
            <a:fillRect/>
          </a:stretch>
        </p:blipFill>
        <p:spPr>
          <a:xfrm rot="-258116">
            <a:off x="742553" y="2707766"/>
            <a:ext cx="307943" cy="307943"/>
          </a:xfrm>
          <a:prstGeom prst="rect">
            <a:avLst/>
          </a:prstGeom>
          <a:noFill/>
          <a:ln>
            <a:noFill/>
          </a:ln>
        </p:spPr>
      </p:pic>
      <p:sp>
        <p:nvSpPr>
          <p:cNvPr id="280" name="Google Shape;280;p28">
            <a:hlinkClick action="ppaction://hlinksldjump" r:id="rId6"/>
          </p:cNvPr>
          <p:cNvSpPr txBox="1"/>
          <p:nvPr/>
        </p:nvSpPr>
        <p:spPr>
          <a:xfrm>
            <a:off x="106175" y="4739050"/>
            <a:ext cx="213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Producers</a:t>
            </a:r>
            <a:endParaRPr u="sng">
              <a:latin typeface="Fuzzy Bubbles"/>
              <a:ea typeface="Fuzzy Bubbles"/>
              <a:cs typeface="Fuzzy Bubbles"/>
              <a:sym typeface="Fuzzy Bubbles"/>
            </a:endParaRPr>
          </a:p>
        </p:txBody>
      </p:sp>
      <p:pic>
        <p:nvPicPr>
          <p:cNvPr id="281" name="Google Shape;281;p28"/>
          <p:cNvPicPr preferRelativeResize="0"/>
          <p:nvPr/>
        </p:nvPicPr>
        <p:blipFill>
          <a:blip r:embed="rId5">
            <a:alphaModFix/>
          </a:blip>
          <a:stretch>
            <a:fillRect/>
          </a:stretch>
        </p:blipFill>
        <p:spPr>
          <a:xfrm rot="-258116">
            <a:off x="742553" y="3575641"/>
            <a:ext cx="307943" cy="307943"/>
          </a:xfrm>
          <a:prstGeom prst="rect">
            <a:avLst/>
          </a:prstGeom>
          <a:noFill/>
          <a:ln>
            <a:noFill/>
          </a:ln>
        </p:spPr>
      </p:pic>
      <p:pic>
        <p:nvPicPr>
          <p:cNvPr id="282" name="Google Shape;282;p28"/>
          <p:cNvPicPr preferRelativeResize="0"/>
          <p:nvPr/>
        </p:nvPicPr>
        <p:blipFill>
          <a:blip r:embed="rId7">
            <a:alphaModFix/>
          </a:blip>
          <a:stretch>
            <a:fillRect/>
          </a:stretch>
        </p:blipFill>
        <p:spPr>
          <a:xfrm>
            <a:off x="1887675" y="1143025"/>
            <a:ext cx="2508029" cy="1401550"/>
          </a:xfrm>
          <a:prstGeom prst="rect">
            <a:avLst/>
          </a:prstGeom>
          <a:noFill/>
          <a:ln>
            <a:noFill/>
          </a:ln>
        </p:spPr>
      </p:pic>
    </p:spTree>
  </p:cSld>
  <p:clrMapOvr>
    <a:masterClrMapping/>
  </p:clrMapOvr>
  <mc:AlternateContent>
    <mc:Choice Requires="p14">
      <p:transition spd="slow" p14:dur="2000">
        <p14:flip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9F17"/>
        </a:solidFill>
      </p:bgPr>
    </p:bg>
    <p:spTree>
      <p:nvGrpSpPr>
        <p:cNvPr id="286" name="Shape 286"/>
        <p:cNvGrpSpPr/>
        <p:nvPr/>
      </p:nvGrpSpPr>
      <p:grpSpPr>
        <a:xfrm>
          <a:off x="0" y="0"/>
          <a:ext cx="0" cy="0"/>
          <a:chOff x="0" y="0"/>
          <a:chExt cx="0" cy="0"/>
        </a:xfrm>
      </p:grpSpPr>
      <p:sp>
        <p:nvSpPr>
          <p:cNvPr id="287" name="Google Shape;287;p29">
            <a:hlinkClick action="ppaction://hlinksldjump" r:id="rId3"/>
          </p:cNvPr>
          <p:cNvSpPr/>
          <p:nvPr/>
        </p:nvSpPr>
        <p:spPr>
          <a:xfrm>
            <a:off x="427450" y="259900"/>
            <a:ext cx="83553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9"/>
          <p:cNvSpPr txBox="1"/>
          <p:nvPr/>
        </p:nvSpPr>
        <p:spPr>
          <a:xfrm>
            <a:off x="3072000" y="43685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Pickleweed</a:t>
            </a:r>
            <a:endParaRPr sz="2400"/>
          </a:p>
        </p:txBody>
      </p:sp>
      <p:pic>
        <p:nvPicPr>
          <p:cNvPr id="289" name="Google Shape;289;p29"/>
          <p:cNvPicPr preferRelativeResize="0"/>
          <p:nvPr/>
        </p:nvPicPr>
        <p:blipFill rotWithShape="1">
          <a:blip r:embed="rId4">
            <a:alphaModFix/>
          </a:blip>
          <a:srcRect b="0" l="0" r="12411" t="0"/>
          <a:stretch/>
        </p:blipFill>
        <p:spPr>
          <a:xfrm>
            <a:off x="1245700" y="2538163"/>
            <a:ext cx="2337300" cy="2001300"/>
          </a:xfrm>
          <a:prstGeom prst="rect">
            <a:avLst/>
          </a:prstGeom>
          <a:noFill/>
          <a:ln>
            <a:noFill/>
          </a:ln>
        </p:spPr>
      </p:pic>
      <p:sp>
        <p:nvSpPr>
          <p:cNvPr id="290" name="Google Shape;290;p29"/>
          <p:cNvSpPr txBox="1"/>
          <p:nvPr/>
        </p:nvSpPr>
        <p:spPr>
          <a:xfrm>
            <a:off x="1061575" y="1057863"/>
            <a:ext cx="7312500" cy="128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latin typeface="Fuzzy Bubbles"/>
                <a:ea typeface="Fuzzy Bubbles"/>
                <a:cs typeface="Fuzzy Bubbles"/>
                <a:sym typeface="Fuzzy Bubbles"/>
              </a:rPr>
              <a:t>Pickleweed</a:t>
            </a:r>
            <a:r>
              <a:rPr lang="en" sz="1600">
                <a:latin typeface="Fuzzy Bubbles"/>
                <a:ea typeface="Fuzzy Bubbles"/>
                <a:cs typeface="Fuzzy Bubbles"/>
                <a:sym typeface="Fuzzy Bubbles"/>
              </a:rPr>
              <a:t> (scientific name: </a:t>
            </a:r>
            <a:r>
              <a:rPr i="1" lang="en" sz="1600">
                <a:latin typeface="Fuzzy Bubbles"/>
                <a:ea typeface="Fuzzy Bubbles"/>
                <a:cs typeface="Fuzzy Bubbles"/>
                <a:sym typeface="Fuzzy Bubbles"/>
              </a:rPr>
              <a:t>Salicornia</a:t>
            </a:r>
            <a:r>
              <a:rPr lang="en" sz="1600">
                <a:latin typeface="Fuzzy Bubbles"/>
                <a:ea typeface="Fuzzy Bubbles"/>
                <a:cs typeface="Fuzzy Bubbles"/>
                <a:sym typeface="Fuzzy Bubbles"/>
              </a:rPr>
              <a:t>) is a common plant that grows on </a:t>
            </a:r>
            <a:r>
              <a:rPr b="1" lang="en" sz="1600">
                <a:latin typeface="Fuzzy Bubbles"/>
                <a:ea typeface="Fuzzy Bubbles"/>
                <a:cs typeface="Fuzzy Bubbles"/>
                <a:sym typeface="Fuzzy Bubbles"/>
              </a:rPr>
              <a:t>salt marshes</a:t>
            </a:r>
            <a:r>
              <a:rPr lang="en" sz="1600">
                <a:latin typeface="Fuzzy Bubbles"/>
                <a:ea typeface="Fuzzy Bubbles"/>
                <a:cs typeface="Fuzzy Bubbles"/>
                <a:sym typeface="Fuzzy Bubbles"/>
              </a:rPr>
              <a:t> and beaches. It is a very </a:t>
            </a:r>
            <a:r>
              <a:rPr lang="en" sz="1600">
                <a:latin typeface="Fuzzy Bubbles"/>
                <a:ea typeface="Fuzzy Bubbles"/>
                <a:cs typeface="Fuzzy Bubbles"/>
                <a:sym typeface="Fuzzy Bubbles"/>
              </a:rPr>
              <a:t>important</a:t>
            </a:r>
            <a:r>
              <a:rPr lang="en" sz="1600">
                <a:latin typeface="Fuzzy Bubbles"/>
                <a:ea typeface="Fuzzy Bubbles"/>
                <a:cs typeface="Fuzzy Bubbles"/>
                <a:sym typeface="Fuzzy Bubbles"/>
              </a:rPr>
              <a:t> part of the </a:t>
            </a:r>
            <a:r>
              <a:rPr b="1" lang="en" sz="1600">
                <a:latin typeface="Fuzzy Bubbles"/>
                <a:ea typeface="Fuzzy Bubbles"/>
                <a:cs typeface="Fuzzy Bubbles"/>
                <a:sym typeface="Fuzzy Bubbles"/>
              </a:rPr>
              <a:t>wetlands food chains</a:t>
            </a:r>
            <a:r>
              <a:rPr lang="en" sz="1600">
                <a:latin typeface="Fuzzy Bubbles"/>
                <a:ea typeface="Fuzzy Bubbles"/>
                <a:cs typeface="Fuzzy Bubbles"/>
                <a:sym typeface="Fuzzy Bubbles"/>
              </a:rPr>
              <a:t> because it gets eaten by many animals, including Salty, the Endangered Salt Marsh Harvest Mouse!</a:t>
            </a:r>
            <a:endParaRPr sz="1600">
              <a:latin typeface="Fuzzy Bubbles"/>
              <a:ea typeface="Fuzzy Bubbles"/>
              <a:cs typeface="Fuzzy Bubbles"/>
              <a:sym typeface="Fuzzy Bubbles"/>
            </a:endParaRPr>
          </a:p>
        </p:txBody>
      </p:sp>
      <p:pic>
        <p:nvPicPr>
          <p:cNvPr id="291" name="Google Shape;291;p29"/>
          <p:cNvPicPr preferRelativeResize="0"/>
          <p:nvPr/>
        </p:nvPicPr>
        <p:blipFill>
          <a:blip r:embed="rId5">
            <a:alphaModFix/>
          </a:blip>
          <a:stretch>
            <a:fillRect/>
          </a:stretch>
        </p:blipFill>
        <p:spPr>
          <a:xfrm rot="-258116">
            <a:off x="742553" y="1134191"/>
            <a:ext cx="307943" cy="307943"/>
          </a:xfrm>
          <a:prstGeom prst="rect">
            <a:avLst/>
          </a:prstGeom>
          <a:noFill/>
          <a:ln>
            <a:noFill/>
          </a:ln>
        </p:spPr>
      </p:pic>
      <p:sp>
        <p:nvSpPr>
          <p:cNvPr id="292" name="Google Shape;292;p29"/>
          <p:cNvSpPr txBox="1"/>
          <p:nvPr/>
        </p:nvSpPr>
        <p:spPr>
          <a:xfrm>
            <a:off x="952950" y="4151200"/>
            <a:ext cx="164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93" name="Google Shape;293;p29">
            <a:hlinkClick action="ppaction://hlinksldjump" r:id="rId6"/>
          </p:cNvPr>
          <p:cNvPicPr preferRelativeResize="0"/>
          <p:nvPr/>
        </p:nvPicPr>
        <p:blipFill>
          <a:blip r:embed="rId7">
            <a:alphaModFix/>
          </a:blip>
          <a:stretch>
            <a:fillRect/>
          </a:stretch>
        </p:blipFill>
        <p:spPr>
          <a:xfrm>
            <a:off x="5228800" y="2836324"/>
            <a:ext cx="2914001" cy="1616625"/>
          </a:xfrm>
          <a:prstGeom prst="rect">
            <a:avLst/>
          </a:prstGeom>
          <a:noFill/>
          <a:ln>
            <a:noFill/>
          </a:ln>
        </p:spPr>
      </p:pic>
      <p:sp>
        <p:nvSpPr>
          <p:cNvPr id="294" name="Google Shape;294;p29"/>
          <p:cNvSpPr txBox="1"/>
          <p:nvPr/>
        </p:nvSpPr>
        <p:spPr>
          <a:xfrm>
            <a:off x="4455575" y="2538175"/>
            <a:ext cx="220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uzzy Bubbles"/>
                <a:ea typeface="Fuzzy Bubbles"/>
                <a:cs typeface="Fuzzy Bubbles"/>
                <a:sym typeface="Fuzzy Bubbles"/>
              </a:rPr>
              <a:t>Click on Salty to visit the Salt Marsh Harvest Mouse page!</a:t>
            </a:r>
            <a:endParaRPr>
              <a:latin typeface="Fuzzy Bubbles"/>
              <a:ea typeface="Fuzzy Bubbles"/>
              <a:cs typeface="Fuzzy Bubbles"/>
              <a:sym typeface="Fuzzy Bubbles"/>
            </a:endParaRPr>
          </a:p>
        </p:txBody>
      </p:sp>
      <p:sp>
        <p:nvSpPr>
          <p:cNvPr id="295" name="Google Shape;295;p29">
            <a:hlinkClick action="ppaction://hlinksldjump" r:id="rId8"/>
          </p:cNvPr>
          <p:cNvSpPr txBox="1"/>
          <p:nvPr/>
        </p:nvSpPr>
        <p:spPr>
          <a:xfrm>
            <a:off x="106175" y="4739050"/>
            <a:ext cx="213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Producers</a:t>
            </a:r>
            <a:endParaRPr u="sng">
              <a:latin typeface="Fuzzy Bubbles"/>
              <a:ea typeface="Fuzzy Bubbles"/>
              <a:cs typeface="Fuzzy Bubbles"/>
              <a:sym typeface="Fuzzy Bubbles"/>
            </a:endParaRPr>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9F17"/>
        </a:solidFill>
      </p:bgPr>
    </p:bg>
    <p:spTree>
      <p:nvGrpSpPr>
        <p:cNvPr id="299" name="Shape 299"/>
        <p:cNvGrpSpPr/>
        <p:nvPr/>
      </p:nvGrpSpPr>
      <p:grpSpPr>
        <a:xfrm>
          <a:off x="0" y="0"/>
          <a:ext cx="0" cy="0"/>
          <a:chOff x="0" y="0"/>
          <a:chExt cx="0" cy="0"/>
        </a:xfrm>
      </p:grpSpPr>
      <p:sp>
        <p:nvSpPr>
          <p:cNvPr id="300" name="Google Shape;300;p30">
            <a:hlinkClick action="ppaction://hlinksldjump" r:id="rId3"/>
          </p:cNvPr>
          <p:cNvSpPr/>
          <p:nvPr/>
        </p:nvSpPr>
        <p:spPr>
          <a:xfrm>
            <a:off x="457825" y="313100"/>
            <a:ext cx="83553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0"/>
          <p:cNvSpPr txBox="1"/>
          <p:nvPr/>
        </p:nvSpPr>
        <p:spPr>
          <a:xfrm>
            <a:off x="3072000" y="436850"/>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Tule</a:t>
            </a:r>
            <a:endParaRPr sz="2400"/>
          </a:p>
        </p:txBody>
      </p:sp>
      <p:sp>
        <p:nvSpPr>
          <p:cNvPr id="302" name="Google Shape;302;p30"/>
          <p:cNvSpPr txBox="1"/>
          <p:nvPr/>
        </p:nvSpPr>
        <p:spPr>
          <a:xfrm>
            <a:off x="1061575" y="1057863"/>
            <a:ext cx="7312500" cy="213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latin typeface="Fuzzy Bubbles"/>
                <a:ea typeface="Fuzzy Bubbles"/>
                <a:cs typeface="Fuzzy Bubbles"/>
                <a:sym typeface="Fuzzy Bubbles"/>
              </a:rPr>
              <a:t>Tule</a:t>
            </a:r>
            <a:r>
              <a:rPr lang="en" sz="1600">
                <a:latin typeface="Fuzzy Bubbles"/>
                <a:ea typeface="Fuzzy Bubbles"/>
                <a:cs typeface="Fuzzy Bubbles"/>
                <a:sym typeface="Fuzzy Bubbles"/>
              </a:rPr>
              <a:t> (scientific name: </a:t>
            </a:r>
            <a:r>
              <a:rPr i="1" lang="en" sz="1600">
                <a:latin typeface="Fuzzy Bubbles"/>
                <a:ea typeface="Fuzzy Bubbles"/>
                <a:cs typeface="Fuzzy Bubbles"/>
                <a:sym typeface="Fuzzy Bubbles"/>
              </a:rPr>
              <a:t>Schoenoplectus acutus</a:t>
            </a:r>
            <a:r>
              <a:rPr lang="en" sz="1600">
                <a:latin typeface="Fuzzy Bubbles"/>
                <a:ea typeface="Fuzzy Bubbles"/>
                <a:cs typeface="Fuzzy Bubbles"/>
                <a:sym typeface="Fuzzy Bubbles"/>
              </a:rPr>
              <a:t>) is native to freshwater marshes all over North America. </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rPr b="1" lang="en" sz="1600">
                <a:latin typeface="Fuzzy Bubbles"/>
                <a:ea typeface="Fuzzy Bubbles"/>
                <a:cs typeface="Fuzzy Bubbles"/>
                <a:sym typeface="Fuzzy Bubbles"/>
              </a:rPr>
              <a:t>Ohlone people </a:t>
            </a:r>
            <a:r>
              <a:rPr lang="en" sz="1600">
                <a:latin typeface="Fuzzy Bubbles"/>
                <a:ea typeface="Fuzzy Bubbles"/>
                <a:cs typeface="Fuzzy Bubbles"/>
                <a:sym typeface="Fuzzy Bubbles"/>
              </a:rPr>
              <a:t>use tule roots, pollen, and flowers as food. The spongy stems are used to make baskets and boats for fishing.</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sz="1600">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sz="1600">
              <a:latin typeface="Fuzzy Bubbles"/>
              <a:ea typeface="Fuzzy Bubbles"/>
              <a:cs typeface="Fuzzy Bubbles"/>
              <a:sym typeface="Fuzzy Bubbles"/>
            </a:endParaRPr>
          </a:p>
        </p:txBody>
      </p:sp>
      <p:pic>
        <p:nvPicPr>
          <p:cNvPr id="303" name="Google Shape;303;p30"/>
          <p:cNvPicPr preferRelativeResize="0"/>
          <p:nvPr/>
        </p:nvPicPr>
        <p:blipFill>
          <a:blip r:embed="rId4">
            <a:alphaModFix/>
          </a:blip>
          <a:stretch>
            <a:fillRect/>
          </a:stretch>
        </p:blipFill>
        <p:spPr>
          <a:xfrm rot="-258116">
            <a:off x="742553" y="1134191"/>
            <a:ext cx="307943" cy="307943"/>
          </a:xfrm>
          <a:prstGeom prst="rect">
            <a:avLst/>
          </a:prstGeom>
          <a:noFill/>
          <a:ln>
            <a:noFill/>
          </a:ln>
        </p:spPr>
      </p:pic>
      <p:sp>
        <p:nvSpPr>
          <p:cNvPr id="304" name="Google Shape;304;p30"/>
          <p:cNvSpPr txBox="1"/>
          <p:nvPr/>
        </p:nvSpPr>
        <p:spPr>
          <a:xfrm>
            <a:off x="952950" y="4151200"/>
            <a:ext cx="164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305" name="Google Shape;305;p30"/>
          <p:cNvPicPr preferRelativeResize="0"/>
          <p:nvPr/>
        </p:nvPicPr>
        <p:blipFill rotWithShape="1">
          <a:blip r:embed="rId5">
            <a:alphaModFix/>
          </a:blip>
          <a:srcRect b="28212" l="0" r="0" t="0"/>
          <a:stretch/>
        </p:blipFill>
        <p:spPr>
          <a:xfrm>
            <a:off x="822175" y="2814725"/>
            <a:ext cx="2220300" cy="1920900"/>
          </a:xfrm>
          <a:prstGeom prst="roundRect">
            <a:avLst>
              <a:gd fmla="val 16667" name="adj"/>
            </a:avLst>
          </a:prstGeom>
          <a:noFill/>
          <a:ln>
            <a:noFill/>
          </a:ln>
        </p:spPr>
      </p:pic>
      <p:sp>
        <p:nvSpPr>
          <p:cNvPr id="306" name="Google Shape;306;p30">
            <a:hlinkClick action="ppaction://hlinksldjump" r:id="rId6"/>
          </p:cNvPr>
          <p:cNvSpPr txBox="1"/>
          <p:nvPr/>
        </p:nvSpPr>
        <p:spPr>
          <a:xfrm>
            <a:off x="106175" y="4739050"/>
            <a:ext cx="213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Producers</a:t>
            </a:r>
            <a:endParaRPr u="sng">
              <a:latin typeface="Fuzzy Bubbles"/>
              <a:ea typeface="Fuzzy Bubbles"/>
              <a:cs typeface="Fuzzy Bubbles"/>
              <a:sym typeface="Fuzzy Bubbles"/>
            </a:endParaRPr>
          </a:p>
        </p:txBody>
      </p:sp>
      <p:pic>
        <p:nvPicPr>
          <p:cNvPr id="307" name="Google Shape;307;p30"/>
          <p:cNvPicPr preferRelativeResize="0"/>
          <p:nvPr/>
        </p:nvPicPr>
        <p:blipFill>
          <a:blip r:embed="rId4">
            <a:alphaModFix/>
          </a:blip>
          <a:stretch>
            <a:fillRect/>
          </a:stretch>
        </p:blipFill>
        <p:spPr>
          <a:xfrm rot="-258116">
            <a:off x="742553" y="1980016"/>
            <a:ext cx="307943" cy="307943"/>
          </a:xfrm>
          <a:prstGeom prst="rect">
            <a:avLst/>
          </a:prstGeom>
          <a:noFill/>
          <a:ln>
            <a:noFill/>
          </a:ln>
        </p:spPr>
      </p:pic>
      <p:pic>
        <p:nvPicPr>
          <p:cNvPr id="308" name="Google Shape;308;p30"/>
          <p:cNvPicPr preferRelativeResize="0"/>
          <p:nvPr/>
        </p:nvPicPr>
        <p:blipFill>
          <a:blip r:embed="rId7">
            <a:alphaModFix/>
          </a:blip>
          <a:stretch>
            <a:fillRect/>
          </a:stretch>
        </p:blipFill>
        <p:spPr>
          <a:xfrm>
            <a:off x="5731419" y="2814724"/>
            <a:ext cx="2866800" cy="1920900"/>
          </a:xfrm>
          <a:prstGeom prst="roundRect">
            <a:avLst>
              <a:gd fmla="val 16667" name="adj"/>
            </a:avLst>
          </a:prstGeom>
          <a:noFill/>
          <a:ln>
            <a:noFill/>
          </a:ln>
        </p:spPr>
      </p:pic>
      <p:pic>
        <p:nvPicPr>
          <p:cNvPr id="309" name="Google Shape;309;p30"/>
          <p:cNvPicPr preferRelativeResize="0"/>
          <p:nvPr/>
        </p:nvPicPr>
        <p:blipFill>
          <a:blip r:embed="rId8">
            <a:alphaModFix/>
          </a:blip>
          <a:stretch>
            <a:fillRect/>
          </a:stretch>
        </p:blipFill>
        <p:spPr>
          <a:xfrm>
            <a:off x="152400" y="152400"/>
            <a:ext cx="8300" cy="8300"/>
          </a:xfrm>
          <a:prstGeom prst="rect">
            <a:avLst/>
          </a:prstGeom>
          <a:noFill/>
          <a:ln>
            <a:noFill/>
          </a:ln>
        </p:spPr>
      </p:pic>
      <p:pic>
        <p:nvPicPr>
          <p:cNvPr id="310" name="Google Shape;310;p30"/>
          <p:cNvPicPr preferRelativeResize="0"/>
          <p:nvPr/>
        </p:nvPicPr>
        <p:blipFill>
          <a:blip r:embed="rId9">
            <a:alphaModFix/>
          </a:blip>
          <a:stretch>
            <a:fillRect/>
          </a:stretch>
        </p:blipFill>
        <p:spPr>
          <a:xfrm>
            <a:off x="3216173" y="2927738"/>
            <a:ext cx="2341500" cy="1695000"/>
          </a:xfrm>
          <a:prstGeom prst="roundRect">
            <a:avLst>
              <a:gd fmla="val 16667" name="adj"/>
            </a:avLst>
          </a:prstGeom>
          <a:noFill/>
          <a:ln>
            <a:noFill/>
          </a:ln>
        </p:spPr>
      </p:pic>
    </p:spTree>
  </p:cSld>
  <p:clrMapOvr>
    <a:masterClrMapping/>
  </p:clrMapOvr>
  <mc:AlternateContent>
    <mc:Choice Requires="p14">
      <p:transition spd="slow" p14:dur="2000">
        <p14:flip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05735"/>
        </a:solidFill>
      </p:bgPr>
    </p:bg>
    <p:spTree>
      <p:nvGrpSpPr>
        <p:cNvPr id="314" name="Shape 314"/>
        <p:cNvGrpSpPr/>
        <p:nvPr/>
      </p:nvGrpSpPr>
      <p:grpSpPr>
        <a:xfrm>
          <a:off x="0" y="0"/>
          <a:ext cx="0" cy="0"/>
          <a:chOff x="0" y="0"/>
          <a:chExt cx="0" cy="0"/>
        </a:xfrm>
      </p:grpSpPr>
      <p:sp>
        <p:nvSpPr>
          <p:cNvPr id="315" name="Google Shape;315;p31"/>
          <p:cNvSpPr/>
          <p:nvPr/>
        </p:nvSpPr>
        <p:spPr>
          <a:xfrm>
            <a:off x="353925" y="235950"/>
            <a:ext cx="8355300" cy="4589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1"/>
          <p:cNvSpPr txBox="1"/>
          <p:nvPr/>
        </p:nvSpPr>
        <p:spPr>
          <a:xfrm>
            <a:off x="2688175" y="371875"/>
            <a:ext cx="3383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Brush Rabbit</a:t>
            </a:r>
            <a:endParaRPr sz="2400"/>
          </a:p>
        </p:txBody>
      </p:sp>
      <p:sp>
        <p:nvSpPr>
          <p:cNvPr id="317" name="Google Shape;317;p31"/>
          <p:cNvSpPr txBox="1"/>
          <p:nvPr/>
        </p:nvSpPr>
        <p:spPr>
          <a:xfrm>
            <a:off x="2794075" y="1128330"/>
            <a:ext cx="58143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Not to be confused with the larger native species the Black-tailed jackrabbit, the California Brush Rabbit is a type of cottontail rabbit you might see bounding past the trails at the refuge or hear rustling in the brush.</a:t>
            </a:r>
            <a:endParaRPr>
              <a:latin typeface="Fuzzy Bubbles"/>
              <a:ea typeface="Fuzzy Bubbles"/>
              <a:cs typeface="Fuzzy Bubbles"/>
              <a:sym typeface="Fuzzy Bubbles"/>
            </a:endParaRPr>
          </a:p>
        </p:txBody>
      </p:sp>
      <p:pic>
        <p:nvPicPr>
          <p:cNvPr id="318" name="Google Shape;318;p31"/>
          <p:cNvPicPr preferRelativeResize="0"/>
          <p:nvPr/>
        </p:nvPicPr>
        <p:blipFill>
          <a:blip r:embed="rId3">
            <a:alphaModFix/>
          </a:blip>
          <a:stretch>
            <a:fillRect/>
          </a:stretch>
        </p:blipFill>
        <p:spPr>
          <a:xfrm rot="-258116">
            <a:off x="2393500" y="1193387"/>
            <a:ext cx="294025" cy="294025"/>
          </a:xfrm>
          <a:prstGeom prst="rect">
            <a:avLst/>
          </a:prstGeom>
          <a:noFill/>
          <a:ln>
            <a:noFill/>
          </a:ln>
        </p:spPr>
      </p:pic>
      <p:sp>
        <p:nvSpPr>
          <p:cNvPr id="319" name="Google Shape;319;p31">
            <a:hlinkClick action="ppaction://hlinksldjump" r:id="rId4"/>
          </p:cNvPr>
          <p:cNvSpPr txBox="1"/>
          <p:nvPr/>
        </p:nvSpPr>
        <p:spPr>
          <a:xfrm>
            <a:off x="106175" y="4739050"/>
            <a:ext cx="20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Mammals</a:t>
            </a:r>
            <a:endParaRPr u="sng">
              <a:latin typeface="Fuzzy Bubbles"/>
              <a:ea typeface="Fuzzy Bubbles"/>
              <a:cs typeface="Fuzzy Bubbles"/>
              <a:sym typeface="Fuzzy Bubbles"/>
            </a:endParaRPr>
          </a:p>
        </p:txBody>
      </p:sp>
      <p:pic>
        <p:nvPicPr>
          <p:cNvPr id="320" name="Google Shape;320;p31"/>
          <p:cNvPicPr preferRelativeResize="0"/>
          <p:nvPr/>
        </p:nvPicPr>
        <p:blipFill>
          <a:blip r:embed="rId5">
            <a:alphaModFix/>
          </a:blip>
          <a:stretch>
            <a:fillRect/>
          </a:stretch>
        </p:blipFill>
        <p:spPr>
          <a:xfrm>
            <a:off x="642875" y="692175"/>
            <a:ext cx="1484400" cy="1519800"/>
          </a:xfrm>
          <a:prstGeom prst="roundRect">
            <a:avLst>
              <a:gd fmla="val 16667" name="adj"/>
            </a:avLst>
          </a:prstGeom>
          <a:noFill/>
          <a:ln>
            <a:noFill/>
          </a:ln>
        </p:spPr>
      </p:pic>
      <p:sp>
        <p:nvSpPr>
          <p:cNvPr id="321" name="Google Shape;321;p31"/>
          <p:cNvSpPr txBox="1"/>
          <p:nvPr/>
        </p:nvSpPr>
        <p:spPr>
          <a:xfrm>
            <a:off x="1015303" y="2474275"/>
            <a:ext cx="4919400" cy="240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Herbivores – grasses, leaves, and other plants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Predators: </a:t>
            </a:r>
            <a:r>
              <a:rPr lang="en">
                <a:latin typeface="Fuzzy Bubbles"/>
                <a:ea typeface="Fuzzy Bubbles"/>
                <a:cs typeface="Fuzzy Bubbles"/>
                <a:sym typeface="Fuzzy Bubbles"/>
              </a:rPr>
              <a:t>Hawks, owls, foxes, and coyotes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Reproduction: </a:t>
            </a:r>
            <a:r>
              <a:rPr lang="en">
                <a:latin typeface="Fuzzy Bubbles"/>
                <a:ea typeface="Fuzzy Bubbles"/>
                <a:cs typeface="Fuzzy Bubbles"/>
                <a:sym typeface="Fuzzy Bubbles"/>
              </a:rPr>
              <a:t>Females have multiple litters throughout the year, birthing 2-5 each time. Young rabbits become independent around 4-5 wks old.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1-2 years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pic>
        <p:nvPicPr>
          <p:cNvPr id="322" name="Google Shape;322;p31"/>
          <p:cNvPicPr preferRelativeResize="0"/>
          <p:nvPr/>
        </p:nvPicPr>
        <p:blipFill>
          <a:blip r:embed="rId6">
            <a:alphaModFix/>
          </a:blip>
          <a:stretch>
            <a:fillRect/>
          </a:stretch>
        </p:blipFill>
        <p:spPr>
          <a:xfrm>
            <a:off x="6133351" y="2421198"/>
            <a:ext cx="2021100" cy="2083500"/>
          </a:xfrm>
          <a:prstGeom prst="roundRect">
            <a:avLst>
              <a:gd fmla="val 16667" name="adj"/>
            </a:avLst>
          </a:prstGeom>
          <a:noFill/>
          <a:ln cap="flat" cmpd="sng" w="9525">
            <a:solidFill>
              <a:schemeClr val="dk2"/>
            </a:solidFill>
            <a:prstDash val="solid"/>
            <a:round/>
            <a:headEnd len="sm" w="sm" type="none"/>
            <a:tailEnd len="sm" w="sm" type="none"/>
          </a:ln>
        </p:spPr>
      </p:pic>
    </p:spTree>
  </p:cSld>
  <p:clrMapOvr>
    <a:masterClrMapping/>
  </p:clrMapOvr>
  <mc:AlternateContent>
    <mc:Choice Requires="p14">
      <p:transition spd="slow" p14:dur="2000">
        <p14:gallery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C8583"/>
        </a:solidFill>
      </p:bgPr>
    </p:bg>
    <p:spTree>
      <p:nvGrpSpPr>
        <p:cNvPr id="63" name="Shape 63"/>
        <p:cNvGrpSpPr/>
        <p:nvPr/>
      </p:nvGrpSpPr>
      <p:grpSpPr>
        <a:xfrm>
          <a:off x="0" y="0"/>
          <a:ext cx="0" cy="0"/>
          <a:chOff x="0" y="0"/>
          <a:chExt cx="0" cy="0"/>
        </a:xfrm>
      </p:grpSpPr>
      <p:sp>
        <p:nvSpPr>
          <p:cNvPr id="64" name="Google Shape;64;p14">
            <a:hlinkClick action="ppaction://hlinksldjump" r:id="rId3"/>
          </p:cNvPr>
          <p:cNvSpPr/>
          <p:nvPr/>
        </p:nvSpPr>
        <p:spPr>
          <a:xfrm>
            <a:off x="0" y="-170225"/>
            <a:ext cx="9144000" cy="5132700"/>
          </a:xfrm>
          <a:prstGeom prst="rect">
            <a:avLst/>
          </a:prstGeom>
          <a:solidFill>
            <a:srgbClr val="8C85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4">
            <a:hlinkClick action="ppaction://hlinksldjump" r:id="rId4"/>
          </p:cNvPr>
          <p:cNvSpPr/>
          <p:nvPr/>
        </p:nvSpPr>
        <p:spPr>
          <a:xfrm>
            <a:off x="353925" y="515925"/>
            <a:ext cx="4041000" cy="20454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4">
            <a:hlinkClick action="ppaction://hlinksldjump" r:id="rId5"/>
          </p:cNvPr>
          <p:cNvSpPr/>
          <p:nvPr/>
        </p:nvSpPr>
        <p:spPr>
          <a:xfrm>
            <a:off x="353925" y="2751750"/>
            <a:ext cx="4041000" cy="20454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4"/>
          <p:cNvSpPr txBox="1"/>
          <p:nvPr/>
        </p:nvSpPr>
        <p:spPr>
          <a:xfrm>
            <a:off x="1535050" y="597438"/>
            <a:ext cx="1770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latin typeface="Rock Salt"/>
                <a:ea typeface="Rock Salt"/>
                <a:cs typeface="Rock Salt"/>
                <a:sym typeface="Rock Salt"/>
              </a:rPr>
              <a:t>Birds</a:t>
            </a:r>
            <a:endParaRPr sz="2400">
              <a:latin typeface="Rock Salt"/>
              <a:ea typeface="Rock Salt"/>
              <a:cs typeface="Rock Salt"/>
              <a:sym typeface="Rock Salt"/>
            </a:endParaRPr>
          </a:p>
        </p:txBody>
      </p:sp>
      <p:pic>
        <p:nvPicPr>
          <p:cNvPr id="68" name="Google Shape;68;p14">
            <a:hlinkClick action="ppaction://hlinksldjump" r:id="rId6"/>
          </p:cNvPr>
          <p:cNvPicPr preferRelativeResize="0"/>
          <p:nvPr/>
        </p:nvPicPr>
        <p:blipFill>
          <a:blip r:embed="rId7">
            <a:alphaModFix/>
          </a:blip>
          <a:stretch>
            <a:fillRect/>
          </a:stretch>
        </p:blipFill>
        <p:spPr>
          <a:xfrm>
            <a:off x="1051825" y="1235875"/>
            <a:ext cx="1007950" cy="1007950"/>
          </a:xfrm>
          <a:prstGeom prst="rect">
            <a:avLst/>
          </a:prstGeom>
          <a:noFill/>
          <a:ln>
            <a:noFill/>
          </a:ln>
        </p:spPr>
      </p:pic>
      <p:pic>
        <p:nvPicPr>
          <p:cNvPr id="69" name="Google Shape;69;p14">
            <a:hlinkClick action="ppaction://hlinksldjump" r:id="rId8"/>
          </p:cNvPr>
          <p:cNvPicPr preferRelativeResize="0"/>
          <p:nvPr/>
        </p:nvPicPr>
        <p:blipFill rotWithShape="1">
          <a:blip r:embed="rId9">
            <a:alphaModFix/>
          </a:blip>
          <a:srcRect b="0" l="14333" r="14568" t="0"/>
          <a:stretch/>
        </p:blipFill>
        <p:spPr>
          <a:xfrm>
            <a:off x="2778300" y="1235875"/>
            <a:ext cx="955550" cy="1007950"/>
          </a:xfrm>
          <a:prstGeom prst="rect">
            <a:avLst/>
          </a:prstGeom>
          <a:noFill/>
          <a:ln>
            <a:noFill/>
          </a:ln>
        </p:spPr>
      </p:pic>
      <p:pic>
        <p:nvPicPr>
          <p:cNvPr id="70" name="Google Shape;70;p14">
            <a:hlinkClick action="ppaction://hlinksldjump" r:id="rId10"/>
          </p:cNvPr>
          <p:cNvPicPr preferRelativeResize="0"/>
          <p:nvPr/>
        </p:nvPicPr>
        <p:blipFill>
          <a:blip r:embed="rId11">
            <a:alphaModFix/>
          </a:blip>
          <a:stretch>
            <a:fillRect/>
          </a:stretch>
        </p:blipFill>
        <p:spPr>
          <a:xfrm>
            <a:off x="1987238" y="1132713"/>
            <a:ext cx="866224" cy="1214274"/>
          </a:xfrm>
          <a:prstGeom prst="rect">
            <a:avLst/>
          </a:prstGeom>
          <a:noFill/>
          <a:ln>
            <a:noFill/>
          </a:ln>
        </p:spPr>
      </p:pic>
      <p:sp>
        <p:nvSpPr>
          <p:cNvPr id="71" name="Google Shape;71;p14">
            <a:hlinkClick action="ppaction://hlinksldjump" r:id="rId12"/>
          </p:cNvPr>
          <p:cNvSpPr txBox="1"/>
          <p:nvPr/>
        </p:nvSpPr>
        <p:spPr>
          <a:xfrm>
            <a:off x="662525" y="0"/>
            <a:ext cx="8046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FEFFED"/>
                </a:solidFill>
                <a:latin typeface="Fuzzy Bubbles"/>
                <a:ea typeface="Fuzzy Bubbles"/>
                <a:cs typeface="Fuzzy Bubbles"/>
                <a:sym typeface="Fuzzy Bubbles"/>
              </a:rPr>
              <a:t>Choose a category to learn more about! You can always come back :)</a:t>
            </a:r>
            <a:endParaRPr b="1" sz="1600">
              <a:solidFill>
                <a:srgbClr val="FEFFED"/>
              </a:solidFill>
              <a:latin typeface="Fuzzy Bubbles"/>
              <a:ea typeface="Fuzzy Bubbles"/>
              <a:cs typeface="Fuzzy Bubbles"/>
              <a:sym typeface="Fuzzy Bubbles"/>
            </a:endParaRPr>
          </a:p>
        </p:txBody>
      </p:sp>
      <p:sp>
        <p:nvSpPr>
          <p:cNvPr id="72" name="Google Shape;72;p14"/>
          <p:cNvSpPr/>
          <p:nvPr/>
        </p:nvSpPr>
        <p:spPr>
          <a:xfrm>
            <a:off x="4764750" y="515925"/>
            <a:ext cx="4041000" cy="20454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txBox="1"/>
          <p:nvPr/>
        </p:nvSpPr>
        <p:spPr>
          <a:xfrm>
            <a:off x="5285250" y="5974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Rock Salt"/>
                <a:ea typeface="Rock Salt"/>
                <a:cs typeface="Rock Salt"/>
                <a:sym typeface="Rock Salt"/>
              </a:rPr>
              <a:t>Producers</a:t>
            </a:r>
            <a:endParaRPr/>
          </a:p>
        </p:txBody>
      </p:sp>
      <p:sp>
        <p:nvSpPr>
          <p:cNvPr id="74" name="Google Shape;74;p14"/>
          <p:cNvSpPr txBox="1"/>
          <p:nvPr/>
        </p:nvSpPr>
        <p:spPr>
          <a:xfrm>
            <a:off x="874425" y="28811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Rock Salt"/>
                <a:ea typeface="Rock Salt"/>
                <a:cs typeface="Rock Salt"/>
                <a:sym typeface="Rock Salt"/>
              </a:rPr>
              <a:t>Mammals</a:t>
            </a:r>
            <a:endParaRPr/>
          </a:p>
        </p:txBody>
      </p:sp>
      <p:sp>
        <p:nvSpPr>
          <p:cNvPr id="75" name="Google Shape;75;p14">
            <a:hlinkClick action="ppaction://hlinksldjump" r:id="rId13"/>
          </p:cNvPr>
          <p:cNvSpPr/>
          <p:nvPr/>
        </p:nvSpPr>
        <p:spPr>
          <a:xfrm>
            <a:off x="4764750" y="2751750"/>
            <a:ext cx="4041000" cy="20454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txBox="1"/>
          <p:nvPr/>
        </p:nvSpPr>
        <p:spPr>
          <a:xfrm>
            <a:off x="5239325" y="29169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Rock Salt"/>
                <a:ea typeface="Rock Salt"/>
                <a:cs typeface="Rock Salt"/>
                <a:sym typeface="Rock Salt"/>
              </a:rPr>
              <a:t>Reptiles</a:t>
            </a:r>
            <a:endParaRPr/>
          </a:p>
        </p:txBody>
      </p:sp>
      <p:pic>
        <p:nvPicPr>
          <p:cNvPr id="77" name="Google Shape;77;p14"/>
          <p:cNvPicPr preferRelativeResize="0"/>
          <p:nvPr/>
        </p:nvPicPr>
        <p:blipFill>
          <a:blip r:embed="rId14">
            <a:alphaModFix/>
          </a:blip>
          <a:stretch>
            <a:fillRect/>
          </a:stretch>
        </p:blipFill>
        <p:spPr>
          <a:xfrm>
            <a:off x="5159075" y="1217974"/>
            <a:ext cx="1512848" cy="1007950"/>
          </a:xfrm>
          <a:prstGeom prst="rect">
            <a:avLst/>
          </a:prstGeom>
          <a:noFill/>
          <a:ln>
            <a:noFill/>
          </a:ln>
        </p:spPr>
      </p:pic>
      <p:pic>
        <p:nvPicPr>
          <p:cNvPr id="78" name="Google Shape;78;p14"/>
          <p:cNvPicPr preferRelativeResize="0"/>
          <p:nvPr/>
        </p:nvPicPr>
        <p:blipFill>
          <a:blip r:embed="rId15">
            <a:alphaModFix/>
          </a:blip>
          <a:stretch>
            <a:fillRect/>
          </a:stretch>
        </p:blipFill>
        <p:spPr>
          <a:xfrm>
            <a:off x="7027150" y="1283925"/>
            <a:ext cx="1343933" cy="1007950"/>
          </a:xfrm>
          <a:prstGeom prst="rect">
            <a:avLst/>
          </a:prstGeom>
          <a:noFill/>
          <a:ln>
            <a:noFill/>
          </a:ln>
        </p:spPr>
      </p:pic>
      <p:pic>
        <p:nvPicPr>
          <p:cNvPr id="79" name="Google Shape;79;p14"/>
          <p:cNvPicPr preferRelativeResize="0"/>
          <p:nvPr/>
        </p:nvPicPr>
        <p:blipFill rotWithShape="1">
          <a:blip r:embed="rId16">
            <a:alphaModFix/>
          </a:blip>
          <a:srcRect b="12982" l="0" r="0" t="0"/>
          <a:stretch/>
        </p:blipFill>
        <p:spPr>
          <a:xfrm>
            <a:off x="6183200" y="1052113"/>
            <a:ext cx="955550" cy="1339675"/>
          </a:xfrm>
          <a:prstGeom prst="rect">
            <a:avLst/>
          </a:prstGeom>
          <a:noFill/>
          <a:ln>
            <a:noFill/>
          </a:ln>
        </p:spPr>
      </p:pic>
      <p:pic>
        <p:nvPicPr>
          <p:cNvPr id="80" name="Google Shape;80;p14"/>
          <p:cNvPicPr preferRelativeResize="0"/>
          <p:nvPr/>
        </p:nvPicPr>
        <p:blipFill>
          <a:blip r:embed="rId17">
            <a:alphaModFix/>
          </a:blip>
          <a:stretch>
            <a:fillRect/>
          </a:stretch>
        </p:blipFill>
        <p:spPr>
          <a:xfrm>
            <a:off x="609950" y="3542191"/>
            <a:ext cx="1411125" cy="940735"/>
          </a:xfrm>
          <a:prstGeom prst="rect">
            <a:avLst/>
          </a:prstGeom>
          <a:noFill/>
          <a:ln>
            <a:noFill/>
          </a:ln>
        </p:spPr>
      </p:pic>
      <p:pic>
        <p:nvPicPr>
          <p:cNvPr id="81" name="Google Shape;81;p14"/>
          <p:cNvPicPr preferRelativeResize="0"/>
          <p:nvPr/>
        </p:nvPicPr>
        <p:blipFill>
          <a:blip r:embed="rId18">
            <a:alphaModFix/>
          </a:blip>
          <a:stretch>
            <a:fillRect/>
          </a:stretch>
        </p:blipFill>
        <p:spPr>
          <a:xfrm flipH="1">
            <a:off x="2582726" y="3508287"/>
            <a:ext cx="1411125" cy="940718"/>
          </a:xfrm>
          <a:prstGeom prst="rect">
            <a:avLst/>
          </a:prstGeom>
          <a:noFill/>
          <a:ln cap="flat" cmpd="sng" w="9525">
            <a:solidFill>
              <a:schemeClr val="dk2"/>
            </a:solidFill>
            <a:prstDash val="solid"/>
            <a:round/>
            <a:headEnd len="sm" w="sm" type="none"/>
            <a:tailEnd len="sm" w="sm" type="none"/>
          </a:ln>
        </p:spPr>
      </p:pic>
      <p:pic>
        <p:nvPicPr>
          <p:cNvPr id="82" name="Google Shape;82;p14"/>
          <p:cNvPicPr preferRelativeResize="0"/>
          <p:nvPr/>
        </p:nvPicPr>
        <p:blipFill rotWithShape="1">
          <a:blip r:embed="rId19">
            <a:alphaModFix/>
          </a:blip>
          <a:srcRect b="0" l="0" r="28642" t="0"/>
          <a:stretch/>
        </p:blipFill>
        <p:spPr>
          <a:xfrm>
            <a:off x="1742713" y="3388450"/>
            <a:ext cx="1263425" cy="1180399"/>
          </a:xfrm>
          <a:prstGeom prst="rect">
            <a:avLst/>
          </a:prstGeom>
          <a:noFill/>
          <a:ln>
            <a:noFill/>
          </a:ln>
        </p:spPr>
      </p:pic>
      <p:sp>
        <p:nvSpPr>
          <p:cNvPr id="83" name="Google Shape;83;p14">
            <a:hlinkClick/>
          </p:cNvPr>
          <p:cNvSpPr txBox="1"/>
          <p:nvPr/>
        </p:nvSpPr>
        <p:spPr>
          <a:xfrm>
            <a:off x="6671925" y="4797150"/>
            <a:ext cx="2557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rgbClr val="FEFFED"/>
                </a:solidFill>
                <a:latin typeface="Fuzzy Bubbles"/>
                <a:ea typeface="Fuzzy Bubbles"/>
                <a:cs typeface="Fuzzy Bubbles"/>
                <a:sym typeface="Fuzzy Bubbles"/>
                <a:hlinkClick action="ppaction://hlinkshowjump?jump=previousslide">
                  <a:extLst>
                    <a:ext uri="{A12FA001-AC4F-418D-AE19-62706E023703}">
                      <ahyp:hlinkClr val="tx"/>
                    </a:ext>
                  </a:extLst>
                </a:hlinkClick>
              </a:rPr>
              <a:t>I’ve finished learning</a:t>
            </a:r>
            <a:endParaRPr u="sng">
              <a:solidFill>
                <a:srgbClr val="FEFFED"/>
              </a:solidFill>
              <a:latin typeface="Fuzzy Bubbles"/>
              <a:ea typeface="Fuzzy Bubbles"/>
              <a:cs typeface="Fuzzy Bubbles"/>
              <a:sym typeface="Fuzzy Bubbles"/>
            </a:endParaRPr>
          </a:p>
        </p:txBody>
      </p:sp>
      <p:pic>
        <p:nvPicPr>
          <p:cNvPr id="84" name="Google Shape;84;p14"/>
          <p:cNvPicPr preferRelativeResize="0"/>
          <p:nvPr/>
        </p:nvPicPr>
        <p:blipFill rotWithShape="1">
          <a:blip r:embed="rId20">
            <a:alphaModFix/>
          </a:blip>
          <a:srcRect b="0" l="5986" r="19090" t="27188"/>
          <a:stretch/>
        </p:blipFill>
        <p:spPr>
          <a:xfrm>
            <a:off x="6874127" y="3521625"/>
            <a:ext cx="1411123" cy="914024"/>
          </a:xfrm>
          <a:prstGeom prst="rect">
            <a:avLst/>
          </a:prstGeom>
          <a:noFill/>
          <a:ln cap="flat" cmpd="sng" w="9525">
            <a:solidFill>
              <a:schemeClr val="dk2"/>
            </a:solidFill>
            <a:prstDash val="solid"/>
            <a:round/>
            <a:headEnd len="sm" w="sm" type="none"/>
            <a:tailEnd len="sm" w="sm" type="none"/>
          </a:ln>
        </p:spPr>
      </p:pic>
      <p:pic>
        <p:nvPicPr>
          <p:cNvPr id="85" name="Google Shape;85;p14"/>
          <p:cNvPicPr preferRelativeResize="0"/>
          <p:nvPr/>
        </p:nvPicPr>
        <p:blipFill rotWithShape="1">
          <a:blip r:embed="rId21">
            <a:alphaModFix/>
          </a:blip>
          <a:srcRect b="32863" l="0" r="33700" t="0"/>
          <a:stretch/>
        </p:blipFill>
        <p:spPr>
          <a:xfrm>
            <a:off x="5239325" y="3385062"/>
            <a:ext cx="1770598" cy="1187175"/>
          </a:xfrm>
          <a:prstGeom prst="rect">
            <a:avLst/>
          </a:prstGeom>
          <a:noFill/>
          <a:ln>
            <a:noFill/>
          </a:ln>
        </p:spPr>
      </p:pic>
      <p:sp>
        <p:nvSpPr>
          <p:cNvPr id="86" name="Google Shape;86;p14">
            <a:hlinkClick r:id="rId22"/>
          </p:cNvPr>
          <p:cNvSpPr txBox="1"/>
          <p:nvPr/>
        </p:nvSpPr>
        <p:spPr>
          <a:xfrm>
            <a:off x="77000" y="4797150"/>
            <a:ext cx="6736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900">
                <a:solidFill>
                  <a:srgbClr val="FEFFED"/>
                </a:solidFill>
                <a:latin typeface="Fuzzy Bubbles"/>
                <a:ea typeface="Fuzzy Bubbles"/>
                <a:cs typeface="Fuzzy Bubbles"/>
                <a:sym typeface="Fuzzy Bubbles"/>
              </a:rPr>
              <a:t>We can protect these species by preventing urban runoff pollution &amp; keeping trash out of our storm drains.</a:t>
            </a:r>
            <a:endParaRPr b="1" sz="500">
              <a:solidFill>
                <a:srgbClr val="FEFFED"/>
              </a:solidFill>
              <a:latin typeface="Fuzzy Bubbles"/>
              <a:ea typeface="Fuzzy Bubbles"/>
              <a:cs typeface="Fuzzy Bubbles"/>
              <a:sym typeface="Fuzzy Bubbles"/>
            </a:endParaRPr>
          </a:p>
        </p:txBody>
      </p:sp>
    </p:spTree>
  </p:cSld>
  <p:clrMapOvr>
    <a:masterClrMapping/>
  </p:clrMapOvr>
  <mc:AlternateContent>
    <mc:Choice Requires="p14">
      <p:transition spd="slow" p14:dur="2000">
        <p14:prism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05735"/>
        </a:solidFill>
      </p:bgPr>
    </p:bg>
    <p:spTree>
      <p:nvGrpSpPr>
        <p:cNvPr id="326" name="Shape 326"/>
        <p:cNvGrpSpPr/>
        <p:nvPr/>
      </p:nvGrpSpPr>
      <p:grpSpPr>
        <a:xfrm>
          <a:off x="0" y="0"/>
          <a:ext cx="0" cy="0"/>
          <a:chOff x="0" y="0"/>
          <a:chExt cx="0" cy="0"/>
        </a:xfrm>
      </p:grpSpPr>
      <p:sp>
        <p:nvSpPr>
          <p:cNvPr id="327" name="Google Shape;327;p32"/>
          <p:cNvSpPr/>
          <p:nvPr/>
        </p:nvSpPr>
        <p:spPr>
          <a:xfrm>
            <a:off x="353925" y="235950"/>
            <a:ext cx="8355300" cy="4589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2"/>
          <p:cNvSpPr txBox="1"/>
          <p:nvPr/>
        </p:nvSpPr>
        <p:spPr>
          <a:xfrm>
            <a:off x="1966275" y="371875"/>
            <a:ext cx="5464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Salt Marsh Harvest Mouse</a:t>
            </a:r>
            <a:r>
              <a:rPr lang="en" sz="2400">
                <a:solidFill>
                  <a:schemeClr val="dk1"/>
                </a:solidFill>
              </a:rPr>
              <a:t>*</a:t>
            </a:r>
            <a:endParaRPr sz="2400"/>
          </a:p>
        </p:txBody>
      </p:sp>
      <p:sp>
        <p:nvSpPr>
          <p:cNvPr id="329" name="Google Shape;329;p32"/>
          <p:cNvSpPr txBox="1"/>
          <p:nvPr/>
        </p:nvSpPr>
        <p:spPr>
          <a:xfrm>
            <a:off x="1143325" y="990938"/>
            <a:ext cx="714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Fuzzy Bubbles"/>
              <a:ea typeface="Fuzzy Bubbles"/>
              <a:cs typeface="Fuzzy Bubbles"/>
              <a:sym typeface="Fuzzy Bubbles"/>
            </a:endParaRPr>
          </a:p>
        </p:txBody>
      </p:sp>
      <p:pic>
        <p:nvPicPr>
          <p:cNvPr id="330" name="Google Shape;330;p32"/>
          <p:cNvPicPr preferRelativeResize="0"/>
          <p:nvPr/>
        </p:nvPicPr>
        <p:blipFill>
          <a:blip r:embed="rId3">
            <a:alphaModFix/>
          </a:blip>
          <a:stretch>
            <a:fillRect/>
          </a:stretch>
        </p:blipFill>
        <p:spPr>
          <a:xfrm rot="-258116">
            <a:off x="2649075" y="1086512"/>
            <a:ext cx="294025" cy="294025"/>
          </a:xfrm>
          <a:prstGeom prst="rect">
            <a:avLst/>
          </a:prstGeom>
          <a:noFill/>
          <a:ln>
            <a:noFill/>
          </a:ln>
        </p:spPr>
      </p:pic>
      <p:pic>
        <p:nvPicPr>
          <p:cNvPr id="331" name="Google Shape;331;p32"/>
          <p:cNvPicPr preferRelativeResize="0"/>
          <p:nvPr/>
        </p:nvPicPr>
        <p:blipFill rotWithShape="1">
          <a:blip r:embed="rId4">
            <a:alphaModFix/>
          </a:blip>
          <a:srcRect b="0" l="0" r="28642" t="0"/>
          <a:stretch/>
        </p:blipFill>
        <p:spPr>
          <a:xfrm>
            <a:off x="636175" y="990950"/>
            <a:ext cx="1534500" cy="1434000"/>
          </a:xfrm>
          <a:prstGeom prst="roundRect">
            <a:avLst>
              <a:gd fmla="val 16667" name="adj"/>
            </a:avLst>
          </a:prstGeom>
          <a:noFill/>
          <a:ln>
            <a:noFill/>
          </a:ln>
        </p:spPr>
      </p:pic>
      <p:sp>
        <p:nvSpPr>
          <p:cNvPr id="332" name="Google Shape;332;p32"/>
          <p:cNvSpPr txBox="1"/>
          <p:nvPr/>
        </p:nvSpPr>
        <p:spPr>
          <a:xfrm>
            <a:off x="2953725" y="1033430"/>
            <a:ext cx="58143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Salty is one of the most endangered mammals in the United States. Efforts are underway to protect and restore its habitat!</a:t>
            </a:r>
            <a:endParaRPr b="1">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latin typeface="Fuzzy Bubbles"/>
              <a:ea typeface="Fuzzy Bubbles"/>
              <a:cs typeface="Fuzzy Bubbles"/>
              <a:sym typeface="Fuzzy Bubbles"/>
            </a:endParaRPr>
          </a:p>
          <a:p>
            <a:pPr indent="0" lvl="0" marL="0" rtl="0" algn="l">
              <a:lnSpc>
                <a:spcPct val="115000"/>
              </a:lnSpc>
              <a:spcBef>
                <a:spcPts val="0"/>
              </a:spcBef>
              <a:spcAft>
                <a:spcPts val="0"/>
              </a:spcAft>
              <a:buNone/>
            </a:pPr>
            <a:r>
              <a:rPr b="1" lang="en">
                <a:latin typeface="Fuzzy Bubbles"/>
                <a:ea typeface="Fuzzy Bubbles"/>
                <a:cs typeface="Fuzzy Bubbles"/>
                <a:sym typeface="Fuzzy Bubbles"/>
              </a:rPr>
              <a:t>Diet: </a:t>
            </a:r>
            <a:r>
              <a:rPr lang="en">
                <a:latin typeface="Fuzzy Bubbles"/>
                <a:ea typeface="Fuzzy Bubbles"/>
                <a:cs typeface="Fuzzy Bubbles"/>
                <a:sym typeface="Fuzzy Bubbles"/>
              </a:rPr>
              <a:t>Omnivores– seeds, insects, snails</a:t>
            </a:r>
            <a:endParaRPr>
              <a:latin typeface="Fuzzy Bubbles"/>
              <a:ea typeface="Fuzzy Bubbles"/>
              <a:cs typeface="Fuzzy Bubbles"/>
              <a:sym typeface="Fuzzy Bubbles"/>
            </a:endParaRPr>
          </a:p>
        </p:txBody>
      </p:sp>
      <p:sp>
        <p:nvSpPr>
          <p:cNvPr id="333" name="Google Shape;333;p32"/>
          <p:cNvSpPr txBox="1"/>
          <p:nvPr/>
        </p:nvSpPr>
        <p:spPr>
          <a:xfrm>
            <a:off x="1051249" y="2532275"/>
            <a:ext cx="7149000" cy="252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Habitat: </a:t>
            </a:r>
            <a:r>
              <a:rPr lang="en">
                <a:latin typeface="Fuzzy Bubbles"/>
                <a:ea typeface="Fuzzy Bubbles"/>
                <a:cs typeface="Fuzzy Bubbles"/>
                <a:sym typeface="Fuzzy Bubbles"/>
              </a:rPr>
              <a:t>ONLY the salt marshes of the San Francisco Bay Area!</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Predators: </a:t>
            </a:r>
            <a:r>
              <a:rPr lang="en">
                <a:latin typeface="Fuzzy Bubbles"/>
                <a:ea typeface="Fuzzy Bubbles"/>
                <a:cs typeface="Fuzzy Bubbles"/>
                <a:sym typeface="Fuzzy Bubbles"/>
              </a:rPr>
              <a:t>Owls, h</a:t>
            </a:r>
            <a:r>
              <a:rPr lang="en">
                <a:latin typeface="Fuzzy Bubbles"/>
                <a:ea typeface="Fuzzy Bubbles"/>
                <a:cs typeface="Fuzzy Bubbles"/>
                <a:sym typeface="Fuzzy Bubbles"/>
              </a:rPr>
              <a:t>awks, snakes, and other small mammals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Reproduction: </a:t>
            </a:r>
            <a:r>
              <a:rPr lang="en">
                <a:latin typeface="Fuzzy Bubbles"/>
                <a:ea typeface="Fuzzy Bubbles"/>
                <a:cs typeface="Fuzzy Bubbles"/>
                <a:sym typeface="Fuzzy Bubbles"/>
              </a:rPr>
              <a:t>Females have multiple litters throughout the year, birthing 2-5 each time. Young mice become independent around 4-5 wks old.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6-12 months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Fun Fact: </a:t>
            </a:r>
            <a:r>
              <a:rPr lang="en">
                <a:latin typeface="Fuzzy Bubbles"/>
                <a:ea typeface="Fuzzy Bubbles"/>
                <a:cs typeface="Fuzzy Bubbles"/>
                <a:sym typeface="Fuzzy Bubbles"/>
              </a:rPr>
              <a:t>Salty is only the size of your thumb!</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
        <p:nvSpPr>
          <p:cNvPr id="334" name="Google Shape;334;p32">
            <a:hlinkClick action="ppaction://hlinksldjump" r:id="rId5"/>
          </p:cNvPr>
          <p:cNvSpPr txBox="1"/>
          <p:nvPr/>
        </p:nvSpPr>
        <p:spPr>
          <a:xfrm>
            <a:off x="106175" y="4739050"/>
            <a:ext cx="20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Mammals</a:t>
            </a:r>
            <a:endParaRPr u="sng">
              <a:latin typeface="Fuzzy Bubbles"/>
              <a:ea typeface="Fuzzy Bubbles"/>
              <a:cs typeface="Fuzzy Bubbles"/>
              <a:sym typeface="Fuzzy Bubbles"/>
            </a:endParaRPr>
          </a:p>
        </p:txBody>
      </p:sp>
    </p:spTree>
  </p:cSld>
  <p:clrMapOvr>
    <a:masterClrMapping/>
  </p:clrMapOvr>
  <mc:AlternateContent>
    <mc:Choice Requires="p14">
      <p:transition spd="slow" p14:dur="2000">
        <p14:gallery dir="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05735"/>
        </a:solidFill>
      </p:bgPr>
    </p:bg>
    <p:spTree>
      <p:nvGrpSpPr>
        <p:cNvPr id="338" name="Shape 338"/>
        <p:cNvGrpSpPr/>
        <p:nvPr/>
      </p:nvGrpSpPr>
      <p:grpSpPr>
        <a:xfrm>
          <a:off x="0" y="0"/>
          <a:ext cx="0" cy="0"/>
          <a:chOff x="0" y="0"/>
          <a:chExt cx="0" cy="0"/>
        </a:xfrm>
      </p:grpSpPr>
      <p:sp>
        <p:nvSpPr>
          <p:cNvPr id="339" name="Google Shape;339;p33"/>
          <p:cNvSpPr/>
          <p:nvPr/>
        </p:nvSpPr>
        <p:spPr>
          <a:xfrm>
            <a:off x="353925" y="235950"/>
            <a:ext cx="8355300" cy="4589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3"/>
          <p:cNvSpPr txBox="1"/>
          <p:nvPr/>
        </p:nvSpPr>
        <p:spPr>
          <a:xfrm>
            <a:off x="2880150" y="371875"/>
            <a:ext cx="3383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Raccoon</a:t>
            </a:r>
            <a:endParaRPr sz="2400"/>
          </a:p>
        </p:txBody>
      </p:sp>
      <p:sp>
        <p:nvSpPr>
          <p:cNvPr id="341" name="Google Shape;341;p33"/>
          <p:cNvSpPr txBox="1"/>
          <p:nvPr/>
        </p:nvSpPr>
        <p:spPr>
          <a:xfrm>
            <a:off x="2794075" y="1128330"/>
            <a:ext cx="5814300" cy="176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It’s not uncommon to find raccoon tracks in the mud of the salt marsh. These foragers love the food they can find at the refuge!</a:t>
            </a:r>
            <a:endParaRPr b="1">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latin typeface="Fuzzy Bubbles"/>
              <a:ea typeface="Fuzzy Bubbles"/>
              <a:cs typeface="Fuzzy Bubbles"/>
              <a:sym typeface="Fuzzy Bubbles"/>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Fuzzy Bubbles"/>
                <a:ea typeface="Fuzzy Bubbles"/>
                <a:cs typeface="Fuzzy Bubbles"/>
                <a:sym typeface="Fuzzy Bubbles"/>
              </a:rPr>
              <a:t>Diet:</a:t>
            </a:r>
            <a:r>
              <a:rPr lang="en">
                <a:solidFill>
                  <a:schemeClr val="dk1"/>
                </a:solidFill>
                <a:latin typeface="Fuzzy Bubbles"/>
                <a:ea typeface="Fuzzy Bubbles"/>
                <a:cs typeface="Fuzzy Bubbles"/>
                <a:sym typeface="Fuzzy Bubbles"/>
              </a:rPr>
              <a:t> Fruits, nuts, insects, small mammals, even fish</a:t>
            </a:r>
            <a:endParaRPr>
              <a:solidFill>
                <a:schemeClr val="dk1"/>
              </a:solidFill>
              <a:latin typeface="Fuzzy Bubbles"/>
              <a:ea typeface="Fuzzy Bubbles"/>
              <a:cs typeface="Fuzzy Bubbles"/>
              <a:sym typeface="Fuzzy Bubbles"/>
            </a:endParaRPr>
          </a:p>
          <a:p>
            <a:pPr indent="0" lvl="0" marL="0" rtl="0" algn="l">
              <a:lnSpc>
                <a:spcPct val="115000"/>
              </a:lnSpc>
              <a:spcBef>
                <a:spcPts val="1000"/>
              </a:spcBef>
              <a:spcAft>
                <a:spcPts val="0"/>
              </a:spcAft>
              <a:buNone/>
            </a:pPr>
            <a:r>
              <a:t/>
            </a:r>
            <a:endParaRPr b="1">
              <a:latin typeface="Fuzzy Bubbles"/>
              <a:ea typeface="Fuzzy Bubbles"/>
              <a:cs typeface="Fuzzy Bubbles"/>
              <a:sym typeface="Fuzzy Bubbles"/>
            </a:endParaRPr>
          </a:p>
        </p:txBody>
      </p:sp>
      <p:pic>
        <p:nvPicPr>
          <p:cNvPr id="342" name="Google Shape;342;p33"/>
          <p:cNvPicPr preferRelativeResize="0"/>
          <p:nvPr/>
        </p:nvPicPr>
        <p:blipFill>
          <a:blip r:embed="rId3">
            <a:alphaModFix/>
          </a:blip>
          <a:stretch>
            <a:fillRect/>
          </a:stretch>
        </p:blipFill>
        <p:spPr>
          <a:xfrm rot="-258116">
            <a:off x="2489425" y="1208887"/>
            <a:ext cx="294025" cy="294025"/>
          </a:xfrm>
          <a:prstGeom prst="rect">
            <a:avLst/>
          </a:prstGeom>
          <a:noFill/>
          <a:ln>
            <a:noFill/>
          </a:ln>
        </p:spPr>
      </p:pic>
      <p:sp>
        <p:nvSpPr>
          <p:cNvPr id="343" name="Google Shape;343;p33"/>
          <p:cNvSpPr txBox="1"/>
          <p:nvPr/>
        </p:nvSpPr>
        <p:spPr>
          <a:xfrm>
            <a:off x="821400" y="2548838"/>
            <a:ext cx="5113200" cy="202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Predators: </a:t>
            </a:r>
            <a:r>
              <a:rPr lang="en">
                <a:latin typeface="Fuzzy Bubbles"/>
                <a:ea typeface="Fuzzy Bubbles"/>
                <a:cs typeface="Fuzzy Bubbles"/>
                <a:sym typeface="Fuzzy Bubbles"/>
              </a:rPr>
              <a:t>Coyotes, bobcats, other large mammals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Reproduction: </a:t>
            </a:r>
            <a:r>
              <a:rPr lang="en">
                <a:latin typeface="Fuzzy Bubbles"/>
                <a:ea typeface="Fuzzy Bubbles"/>
                <a:cs typeface="Fuzzy Bubbles"/>
                <a:sym typeface="Fuzzy Bubbles"/>
              </a:rPr>
              <a:t>Breed in late winter or early spring, litters of 3-5 young born blind and helpless, cared for for several months before becoming independent</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2-3 years, but some have lived 5+!</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pic>
        <p:nvPicPr>
          <p:cNvPr id="344" name="Google Shape;344;p33"/>
          <p:cNvPicPr preferRelativeResize="0"/>
          <p:nvPr/>
        </p:nvPicPr>
        <p:blipFill>
          <a:blip r:embed="rId4">
            <a:alphaModFix/>
          </a:blip>
          <a:stretch>
            <a:fillRect/>
          </a:stretch>
        </p:blipFill>
        <p:spPr>
          <a:xfrm>
            <a:off x="6048050" y="2571750"/>
            <a:ext cx="2275176" cy="1978274"/>
          </a:xfrm>
          <a:prstGeom prst="rect">
            <a:avLst/>
          </a:prstGeom>
          <a:noFill/>
          <a:ln>
            <a:noFill/>
          </a:ln>
        </p:spPr>
      </p:pic>
      <p:pic>
        <p:nvPicPr>
          <p:cNvPr id="345" name="Google Shape;345;p33"/>
          <p:cNvPicPr preferRelativeResize="0"/>
          <p:nvPr/>
        </p:nvPicPr>
        <p:blipFill>
          <a:blip r:embed="rId5">
            <a:alphaModFix/>
          </a:blip>
          <a:stretch>
            <a:fillRect/>
          </a:stretch>
        </p:blipFill>
        <p:spPr>
          <a:xfrm>
            <a:off x="644000" y="636600"/>
            <a:ext cx="1738874" cy="1635324"/>
          </a:xfrm>
          <a:prstGeom prst="rect">
            <a:avLst/>
          </a:prstGeom>
          <a:noFill/>
          <a:ln>
            <a:noFill/>
          </a:ln>
        </p:spPr>
      </p:pic>
      <p:sp>
        <p:nvSpPr>
          <p:cNvPr id="346" name="Google Shape;346;p33">
            <a:hlinkClick action="ppaction://hlinksldjump" r:id="rId6"/>
          </p:cNvPr>
          <p:cNvSpPr txBox="1"/>
          <p:nvPr/>
        </p:nvSpPr>
        <p:spPr>
          <a:xfrm>
            <a:off x="106175" y="4739050"/>
            <a:ext cx="20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Mammals</a:t>
            </a:r>
            <a:endParaRPr u="sng">
              <a:latin typeface="Fuzzy Bubbles"/>
              <a:ea typeface="Fuzzy Bubbles"/>
              <a:cs typeface="Fuzzy Bubbles"/>
              <a:sym typeface="Fuzzy Bubbles"/>
            </a:endParaRPr>
          </a:p>
        </p:txBody>
      </p:sp>
    </p:spTree>
  </p:cSld>
  <p:clrMapOvr>
    <a:masterClrMapping/>
  </p:clrMapOvr>
  <mc:AlternateContent>
    <mc:Choice Requires="p14">
      <p:transition spd="slow" p14:dur="2000">
        <p14:gallery dir="l"/>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9D71"/>
        </a:solidFill>
      </p:bgPr>
    </p:bg>
    <p:spTree>
      <p:nvGrpSpPr>
        <p:cNvPr id="350" name="Shape 350"/>
        <p:cNvGrpSpPr/>
        <p:nvPr/>
      </p:nvGrpSpPr>
      <p:grpSpPr>
        <a:xfrm>
          <a:off x="0" y="0"/>
          <a:ext cx="0" cy="0"/>
          <a:chOff x="0" y="0"/>
          <a:chExt cx="0" cy="0"/>
        </a:xfrm>
      </p:grpSpPr>
      <p:sp>
        <p:nvSpPr>
          <p:cNvPr id="351" name="Google Shape;351;p34"/>
          <p:cNvSpPr/>
          <p:nvPr/>
        </p:nvSpPr>
        <p:spPr>
          <a:xfrm>
            <a:off x="353925" y="235950"/>
            <a:ext cx="8355300" cy="4589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4"/>
          <p:cNvSpPr txBox="1"/>
          <p:nvPr/>
        </p:nvSpPr>
        <p:spPr>
          <a:xfrm>
            <a:off x="1473575" y="371875"/>
            <a:ext cx="5814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Gopher Snake</a:t>
            </a:r>
            <a:endParaRPr sz="2400"/>
          </a:p>
        </p:txBody>
      </p:sp>
      <p:sp>
        <p:nvSpPr>
          <p:cNvPr id="353" name="Google Shape;353;p34"/>
          <p:cNvSpPr txBox="1"/>
          <p:nvPr/>
        </p:nvSpPr>
        <p:spPr>
          <a:xfrm>
            <a:off x="3352000" y="1081925"/>
            <a:ext cx="51411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Gopher snakes are non venomous and usually harmless. If you see one, </a:t>
            </a:r>
            <a:r>
              <a:rPr b="1" lang="en">
                <a:latin typeface="Fuzzy Bubbles"/>
                <a:ea typeface="Fuzzy Bubbles"/>
                <a:cs typeface="Fuzzy Bubbles"/>
                <a:sym typeface="Fuzzy Bubbles"/>
              </a:rPr>
              <a:t>quietly step away and make sure not to disturb it! </a:t>
            </a:r>
            <a:endParaRPr b="1">
              <a:latin typeface="Fuzzy Bubbles"/>
              <a:ea typeface="Fuzzy Bubbles"/>
              <a:cs typeface="Fuzzy Bubbles"/>
              <a:sym typeface="Fuzzy Bubbles"/>
            </a:endParaRPr>
          </a:p>
        </p:txBody>
      </p:sp>
      <p:pic>
        <p:nvPicPr>
          <p:cNvPr id="354" name="Google Shape;354;p34"/>
          <p:cNvPicPr preferRelativeResize="0"/>
          <p:nvPr/>
        </p:nvPicPr>
        <p:blipFill>
          <a:blip r:embed="rId3">
            <a:alphaModFix/>
          </a:blip>
          <a:stretch>
            <a:fillRect/>
          </a:stretch>
        </p:blipFill>
        <p:spPr>
          <a:xfrm rot="-258116">
            <a:off x="3047350" y="1193387"/>
            <a:ext cx="294025" cy="294025"/>
          </a:xfrm>
          <a:prstGeom prst="rect">
            <a:avLst/>
          </a:prstGeom>
          <a:noFill/>
          <a:ln>
            <a:noFill/>
          </a:ln>
        </p:spPr>
      </p:pic>
      <p:sp>
        <p:nvSpPr>
          <p:cNvPr id="355" name="Google Shape;355;p34">
            <a:hlinkClick action="ppaction://hlinksldjump" r:id="rId4"/>
          </p:cNvPr>
          <p:cNvSpPr txBox="1"/>
          <p:nvPr/>
        </p:nvSpPr>
        <p:spPr>
          <a:xfrm>
            <a:off x="106175" y="4739050"/>
            <a:ext cx="20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Mammals</a:t>
            </a:r>
            <a:endParaRPr u="sng">
              <a:latin typeface="Fuzzy Bubbles"/>
              <a:ea typeface="Fuzzy Bubbles"/>
              <a:cs typeface="Fuzzy Bubbles"/>
              <a:sym typeface="Fuzzy Bubbles"/>
            </a:endParaRPr>
          </a:p>
        </p:txBody>
      </p:sp>
      <p:sp>
        <p:nvSpPr>
          <p:cNvPr id="356" name="Google Shape;356;p34"/>
          <p:cNvSpPr txBox="1"/>
          <p:nvPr/>
        </p:nvSpPr>
        <p:spPr>
          <a:xfrm>
            <a:off x="805900" y="2133675"/>
            <a:ext cx="5935800" cy="289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latin typeface="Fuzzy Bubbles"/>
                <a:ea typeface="Fuzzy Bubbles"/>
                <a:cs typeface="Fuzzy Bubbles"/>
                <a:sym typeface="Fuzzy Bubbles"/>
              </a:rPr>
              <a:t>Diet:</a:t>
            </a:r>
            <a:r>
              <a:rPr lang="en">
                <a:solidFill>
                  <a:schemeClr val="dk1"/>
                </a:solidFill>
                <a:latin typeface="Fuzzy Bubbles"/>
                <a:ea typeface="Fuzzy Bubbles"/>
                <a:cs typeface="Fuzzy Bubbles"/>
                <a:sym typeface="Fuzzy Bubbles"/>
              </a:rPr>
              <a:t> Birds and their eggs, small mammals such as rodents. Gopher snakes are constrictors, wrapping their body around prey until they suffocate, then swallowing their prey whole.</a:t>
            </a:r>
            <a:endParaRPr>
              <a:solidFill>
                <a:schemeClr val="dk1"/>
              </a:solidFill>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Predators: </a:t>
            </a:r>
            <a:r>
              <a:rPr lang="en">
                <a:latin typeface="Fuzzy Bubbles"/>
                <a:ea typeface="Fuzzy Bubbles"/>
                <a:cs typeface="Fuzzy Bubbles"/>
                <a:sym typeface="Fuzzy Bubbles"/>
              </a:rPr>
              <a:t>Coyotes, foxes, bobcats, birds of prey, cars, humans who mistake them for dangerous snakes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Length</a:t>
            </a:r>
            <a:r>
              <a:rPr b="1" lang="en">
                <a:latin typeface="Fuzzy Bubbles"/>
                <a:ea typeface="Fuzzy Bubbles"/>
                <a:cs typeface="Fuzzy Bubbles"/>
                <a:sym typeface="Fuzzy Bubbles"/>
              </a:rPr>
              <a:t>: </a:t>
            </a:r>
            <a:r>
              <a:rPr lang="en">
                <a:latin typeface="Fuzzy Bubbles"/>
                <a:ea typeface="Fuzzy Bubbles"/>
                <a:cs typeface="Fuzzy Bubbles"/>
                <a:sym typeface="Fuzzy Bubbles"/>
              </a:rPr>
              <a:t>Up to 7 feet long</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Fun Fact: </a:t>
            </a:r>
            <a:r>
              <a:rPr lang="en">
                <a:latin typeface="Fuzzy Bubbles"/>
                <a:ea typeface="Fuzzy Bubbles"/>
                <a:cs typeface="Fuzzy Bubbles"/>
                <a:sym typeface="Fuzzy Bubbles"/>
              </a:rPr>
              <a:t>They use dry leaves or the ground to imitate the rattling sound of rattlesnakes and ward off predators.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pic>
        <p:nvPicPr>
          <p:cNvPr id="357" name="Google Shape;357;p34"/>
          <p:cNvPicPr preferRelativeResize="0"/>
          <p:nvPr/>
        </p:nvPicPr>
        <p:blipFill>
          <a:blip r:embed="rId5">
            <a:alphaModFix/>
          </a:blip>
          <a:stretch>
            <a:fillRect/>
          </a:stretch>
        </p:blipFill>
        <p:spPr>
          <a:xfrm>
            <a:off x="607675" y="637438"/>
            <a:ext cx="2108900" cy="1405925"/>
          </a:xfrm>
          <a:prstGeom prst="rect">
            <a:avLst/>
          </a:prstGeom>
          <a:noFill/>
          <a:ln>
            <a:noFill/>
          </a:ln>
        </p:spPr>
      </p:pic>
      <p:pic>
        <p:nvPicPr>
          <p:cNvPr id="358" name="Google Shape;358;p34"/>
          <p:cNvPicPr preferRelativeResize="0"/>
          <p:nvPr/>
        </p:nvPicPr>
        <p:blipFill rotWithShape="1">
          <a:blip r:embed="rId6">
            <a:alphaModFix/>
          </a:blip>
          <a:srcRect b="0" l="26269" r="0" t="0"/>
          <a:stretch/>
        </p:blipFill>
        <p:spPr>
          <a:xfrm>
            <a:off x="6629111" y="2133675"/>
            <a:ext cx="1863989" cy="2528175"/>
          </a:xfrm>
          <a:prstGeom prst="rect">
            <a:avLst/>
          </a:prstGeom>
          <a:noFill/>
          <a:ln cap="flat" cmpd="sng" w="9525">
            <a:solidFill>
              <a:schemeClr val="dk2"/>
            </a:solidFill>
            <a:prstDash val="solid"/>
            <a:round/>
            <a:headEnd len="sm" w="sm" type="none"/>
            <a:tailEnd len="sm" w="sm" type="none"/>
          </a:ln>
        </p:spPr>
      </p:pic>
    </p:spTree>
  </p:cSld>
  <p:clrMapOvr>
    <a:masterClrMapping/>
  </p:clrMapOvr>
  <mc:AlternateContent>
    <mc:Choice Requires="p14">
      <p:transition spd="slow" p14:dur="2000">
        <p14:gallery dir="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9D71"/>
        </a:solidFill>
      </p:bgPr>
    </p:bg>
    <p:spTree>
      <p:nvGrpSpPr>
        <p:cNvPr id="362" name="Shape 362"/>
        <p:cNvGrpSpPr/>
        <p:nvPr/>
      </p:nvGrpSpPr>
      <p:grpSpPr>
        <a:xfrm>
          <a:off x="0" y="0"/>
          <a:ext cx="0" cy="0"/>
          <a:chOff x="0" y="0"/>
          <a:chExt cx="0" cy="0"/>
        </a:xfrm>
      </p:grpSpPr>
      <p:sp>
        <p:nvSpPr>
          <p:cNvPr id="363" name="Google Shape;363;p35"/>
          <p:cNvSpPr/>
          <p:nvPr/>
        </p:nvSpPr>
        <p:spPr>
          <a:xfrm>
            <a:off x="353925" y="235950"/>
            <a:ext cx="8355300" cy="4589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35"/>
          <p:cNvSpPr txBox="1"/>
          <p:nvPr/>
        </p:nvSpPr>
        <p:spPr>
          <a:xfrm>
            <a:off x="2127275" y="371875"/>
            <a:ext cx="5814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Western Fence Lizard</a:t>
            </a:r>
            <a:endParaRPr sz="2400"/>
          </a:p>
        </p:txBody>
      </p:sp>
      <p:sp>
        <p:nvSpPr>
          <p:cNvPr id="365" name="Google Shape;365;p35"/>
          <p:cNvSpPr txBox="1"/>
          <p:nvPr/>
        </p:nvSpPr>
        <p:spPr>
          <a:xfrm>
            <a:off x="2794075" y="1128330"/>
            <a:ext cx="5814300" cy="139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This is the most common lizard species of California! It is characterized by its blue belly and ability to escape predators by breaking off their tails.</a:t>
            </a:r>
            <a:endParaRPr b="1">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b="1">
              <a:latin typeface="Fuzzy Bubbles"/>
              <a:ea typeface="Fuzzy Bubbles"/>
              <a:cs typeface="Fuzzy Bubbles"/>
              <a:sym typeface="Fuzzy Bubbles"/>
            </a:endParaRPr>
          </a:p>
          <a:p>
            <a:pPr indent="0" lvl="0" marL="0" rtl="0" algn="l">
              <a:lnSpc>
                <a:spcPct val="115000"/>
              </a:lnSpc>
              <a:spcBef>
                <a:spcPts val="0"/>
              </a:spcBef>
              <a:spcAft>
                <a:spcPts val="1000"/>
              </a:spcAft>
              <a:buNone/>
            </a:pPr>
            <a:r>
              <a:rPr b="1" lang="en">
                <a:solidFill>
                  <a:schemeClr val="dk1"/>
                </a:solidFill>
                <a:latin typeface="Fuzzy Bubbles"/>
                <a:ea typeface="Fuzzy Bubbles"/>
                <a:cs typeface="Fuzzy Bubbles"/>
                <a:sym typeface="Fuzzy Bubbles"/>
              </a:rPr>
              <a:t>Diet:</a:t>
            </a:r>
            <a:r>
              <a:rPr lang="en">
                <a:solidFill>
                  <a:schemeClr val="dk1"/>
                </a:solidFill>
                <a:latin typeface="Fuzzy Bubbles"/>
                <a:ea typeface="Fuzzy Bubbles"/>
                <a:cs typeface="Fuzzy Bubbles"/>
                <a:sym typeface="Fuzzy Bubbles"/>
              </a:rPr>
              <a:t> Mostly insects</a:t>
            </a:r>
            <a:endParaRPr b="1">
              <a:latin typeface="Fuzzy Bubbles"/>
              <a:ea typeface="Fuzzy Bubbles"/>
              <a:cs typeface="Fuzzy Bubbles"/>
              <a:sym typeface="Fuzzy Bubbles"/>
            </a:endParaRPr>
          </a:p>
        </p:txBody>
      </p:sp>
      <p:pic>
        <p:nvPicPr>
          <p:cNvPr id="366" name="Google Shape;366;p35"/>
          <p:cNvPicPr preferRelativeResize="0"/>
          <p:nvPr/>
        </p:nvPicPr>
        <p:blipFill>
          <a:blip r:embed="rId3">
            <a:alphaModFix/>
          </a:blip>
          <a:stretch>
            <a:fillRect/>
          </a:stretch>
        </p:blipFill>
        <p:spPr>
          <a:xfrm rot="-258116">
            <a:off x="2566925" y="1200937"/>
            <a:ext cx="294025" cy="294025"/>
          </a:xfrm>
          <a:prstGeom prst="rect">
            <a:avLst/>
          </a:prstGeom>
          <a:noFill/>
          <a:ln>
            <a:noFill/>
          </a:ln>
        </p:spPr>
      </p:pic>
      <p:sp>
        <p:nvSpPr>
          <p:cNvPr id="367" name="Google Shape;367;p35">
            <a:hlinkClick action="ppaction://hlinksldjump" r:id="rId4"/>
          </p:cNvPr>
          <p:cNvSpPr txBox="1"/>
          <p:nvPr/>
        </p:nvSpPr>
        <p:spPr>
          <a:xfrm>
            <a:off x="106175" y="4739050"/>
            <a:ext cx="2021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Mammals</a:t>
            </a:r>
            <a:endParaRPr u="sng">
              <a:latin typeface="Fuzzy Bubbles"/>
              <a:ea typeface="Fuzzy Bubbles"/>
              <a:cs typeface="Fuzzy Bubbles"/>
              <a:sym typeface="Fuzzy Bubbles"/>
            </a:endParaRPr>
          </a:p>
        </p:txBody>
      </p:sp>
      <p:sp>
        <p:nvSpPr>
          <p:cNvPr id="368" name="Google Shape;368;p35"/>
          <p:cNvSpPr txBox="1"/>
          <p:nvPr/>
        </p:nvSpPr>
        <p:spPr>
          <a:xfrm>
            <a:off x="821400" y="2641838"/>
            <a:ext cx="5113200" cy="227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Predators: </a:t>
            </a:r>
            <a:r>
              <a:rPr lang="en">
                <a:latin typeface="Fuzzy Bubbles"/>
                <a:ea typeface="Fuzzy Bubbles"/>
                <a:cs typeface="Fuzzy Bubbles"/>
                <a:sym typeface="Fuzzy Bubbles"/>
              </a:rPr>
              <a:t>Snakes, foxes, coyotes, birds of prey</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Life span</a:t>
            </a:r>
            <a:r>
              <a:rPr lang="en">
                <a:latin typeface="Fuzzy Bubbles"/>
                <a:ea typeface="Fuzzy Bubbles"/>
                <a:cs typeface="Fuzzy Bubbles"/>
                <a:sym typeface="Fuzzy Bubbles"/>
              </a:rPr>
              <a:t>: 5-8 years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Fun fact: </a:t>
            </a:r>
            <a:r>
              <a:rPr lang="en">
                <a:latin typeface="Fuzzy Bubbles"/>
                <a:ea typeface="Fuzzy Bubbles"/>
                <a:cs typeface="Fuzzy Bubbles"/>
                <a:sym typeface="Fuzzy Bubbles"/>
              </a:rPr>
              <a:t>When ticks carrying Lyme disease feed on western fence lizards’ blood, a protein in the blood kills off the bacteria, stopping the spread of Lyme disease! </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pic>
        <p:nvPicPr>
          <p:cNvPr id="369" name="Google Shape;369;p35"/>
          <p:cNvPicPr preferRelativeResize="0"/>
          <p:nvPr/>
        </p:nvPicPr>
        <p:blipFill rotWithShape="1">
          <a:blip r:embed="rId5">
            <a:alphaModFix/>
          </a:blip>
          <a:srcRect b="0" l="5986" r="19090" t="27188"/>
          <a:stretch/>
        </p:blipFill>
        <p:spPr>
          <a:xfrm>
            <a:off x="5934600" y="2519725"/>
            <a:ext cx="2589450" cy="1677274"/>
          </a:xfrm>
          <a:prstGeom prst="rect">
            <a:avLst/>
          </a:prstGeom>
          <a:noFill/>
          <a:ln cap="flat" cmpd="sng" w="9525">
            <a:solidFill>
              <a:schemeClr val="dk2"/>
            </a:solidFill>
            <a:prstDash val="solid"/>
            <a:round/>
            <a:headEnd len="sm" w="sm" type="none"/>
            <a:tailEnd len="sm" w="sm" type="none"/>
          </a:ln>
        </p:spPr>
      </p:pic>
      <p:pic>
        <p:nvPicPr>
          <p:cNvPr id="370" name="Google Shape;370;p35"/>
          <p:cNvPicPr preferRelativeResize="0"/>
          <p:nvPr/>
        </p:nvPicPr>
        <p:blipFill>
          <a:blip r:embed="rId6">
            <a:alphaModFix/>
          </a:blip>
          <a:stretch>
            <a:fillRect/>
          </a:stretch>
        </p:blipFill>
        <p:spPr>
          <a:xfrm>
            <a:off x="785773" y="509327"/>
            <a:ext cx="1607935" cy="2010399"/>
          </a:xfrm>
          <a:prstGeom prst="rect">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A9F17"/>
        </a:solidFill>
      </p:bgPr>
    </p:bg>
    <p:spTree>
      <p:nvGrpSpPr>
        <p:cNvPr id="90" name="Shape 90"/>
        <p:cNvGrpSpPr/>
        <p:nvPr/>
      </p:nvGrpSpPr>
      <p:grpSpPr>
        <a:xfrm>
          <a:off x="0" y="0"/>
          <a:ext cx="0" cy="0"/>
          <a:chOff x="0" y="0"/>
          <a:chExt cx="0" cy="0"/>
        </a:xfrm>
      </p:grpSpPr>
      <p:sp>
        <p:nvSpPr>
          <p:cNvPr id="91" name="Google Shape;91;p15">
            <a:hlinkClick action="ppaction://hlinksldjump" r:id="rId3"/>
          </p:cNvPr>
          <p:cNvSpPr/>
          <p:nvPr/>
        </p:nvSpPr>
        <p:spPr>
          <a:xfrm>
            <a:off x="11750" y="0"/>
            <a:ext cx="9144000" cy="5143500"/>
          </a:xfrm>
          <a:prstGeom prst="rect">
            <a:avLst/>
          </a:prstGeom>
          <a:solidFill>
            <a:srgbClr val="8A9F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5"/>
          <p:cNvSpPr/>
          <p:nvPr/>
        </p:nvSpPr>
        <p:spPr>
          <a:xfrm>
            <a:off x="447250" y="279225"/>
            <a:ext cx="83553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 name="Google Shape;93;p15"/>
          <p:cNvPicPr preferRelativeResize="0"/>
          <p:nvPr/>
        </p:nvPicPr>
        <p:blipFill rotWithShape="1">
          <a:blip r:embed="rId4">
            <a:alphaModFix/>
          </a:blip>
          <a:srcRect b="0" l="2707" r="19483" t="0"/>
          <a:stretch/>
        </p:blipFill>
        <p:spPr>
          <a:xfrm>
            <a:off x="800925" y="2652500"/>
            <a:ext cx="2337300" cy="2001300"/>
          </a:xfrm>
          <a:prstGeom prst="roundRect">
            <a:avLst>
              <a:gd fmla="val 16667" name="adj"/>
            </a:avLst>
          </a:prstGeom>
          <a:noFill/>
          <a:ln>
            <a:noFill/>
          </a:ln>
        </p:spPr>
      </p:pic>
      <p:pic>
        <p:nvPicPr>
          <p:cNvPr id="94" name="Google Shape;94;p15"/>
          <p:cNvPicPr preferRelativeResize="0"/>
          <p:nvPr/>
        </p:nvPicPr>
        <p:blipFill rotWithShape="1">
          <a:blip r:embed="rId5">
            <a:alphaModFix/>
          </a:blip>
          <a:srcRect b="0" l="0" r="12411" t="0"/>
          <a:stretch/>
        </p:blipFill>
        <p:spPr>
          <a:xfrm>
            <a:off x="3403350" y="2652500"/>
            <a:ext cx="2337300" cy="2001300"/>
          </a:xfrm>
          <a:prstGeom prst="flowChartAlternateProcess">
            <a:avLst/>
          </a:prstGeom>
          <a:noFill/>
          <a:ln>
            <a:noFill/>
          </a:ln>
        </p:spPr>
      </p:pic>
      <p:pic>
        <p:nvPicPr>
          <p:cNvPr id="95" name="Google Shape;95;p15"/>
          <p:cNvPicPr preferRelativeResize="0"/>
          <p:nvPr/>
        </p:nvPicPr>
        <p:blipFill rotWithShape="1">
          <a:blip r:embed="rId6">
            <a:alphaModFix/>
          </a:blip>
          <a:srcRect b="28212" l="0" r="0" t="0"/>
          <a:stretch/>
        </p:blipFill>
        <p:spPr>
          <a:xfrm>
            <a:off x="5990675" y="2692700"/>
            <a:ext cx="2418600" cy="1920900"/>
          </a:xfrm>
          <a:prstGeom prst="roundRect">
            <a:avLst>
              <a:gd fmla="val 16667" name="adj"/>
            </a:avLst>
          </a:prstGeom>
          <a:noFill/>
          <a:ln>
            <a:noFill/>
          </a:ln>
        </p:spPr>
      </p:pic>
      <p:sp>
        <p:nvSpPr>
          <p:cNvPr id="96" name="Google Shape;96;p15"/>
          <p:cNvSpPr txBox="1"/>
          <p:nvPr/>
        </p:nvSpPr>
        <p:spPr>
          <a:xfrm>
            <a:off x="1061575" y="1057863"/>
            <a:ext cx="73125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600">
                <a:latin typeface="Fuzzy Bubbles"/>
                <a:ea typeface="Fuzzy Bubbles"/>
                <a:cs typeface="Fuzzy Bubbles"/>
                <a:sym typeface="Fuzzy Bubbles"/>
              </a:rPr>
              <a:t>What is a producer? </a:t>
            </a:r>
            <a:r>
              <a:rPr lang="en" sz="1600">
                <a:latin typeface="Fuzzy Bubbles"/>
                <a:ea typeface="Fuzzy Bubbles"/>
                <a:cs typeface="Fuzzy Bubbles"/>
                <a:sym typeface="Fuzzy Bubbles"/>
              </a:rPr>
              <a:t>Producers are green plants or organisms like phytoplankton that </a:t>
            </a:r>
            <a:r>
              <a:rPr lang="en" sz="1600" u="sng">
                <a:latin typeface="Fuzzy Bubbles"/>
                <a:ea typeface="Fuzzy Bubbles"/>
                <a:cs typeface="Fuzzy Bubbles"/>
                <a:sym typeface="Fuzzy Bubbles"/>
              </a:rPr>
              <a:t>produce</a:t>
            </a:r>
            <a:r>
              <a:rPr lang="en" sz="1600">
                <a:latin typeface="Fuzzy Bubbles"/>
                <a:ea typeface="Fuzzy Bubbles"/>
                <a:cs typeface="Fuzzy Bubbles"/>
                <a:sym typeface="Fuzzy Bubbles"/>
              </a:rPr>
              <a:t> (make) their own food! Here are some that you’ll see around the marsh and slough.</a:t>
            </a:r>
            <a:endParaRPr sz="1600">
              <a:latin typeface="Fuzzy Bubbles"/>
              <a:ea typeface="Fuzzy Bubbles"/>
              <a:cs typeface="Fuzzy Bubbles"/>
              <a:sym typeface="Fuzzy Bubbles"/>
            </a:endParaRPr>
          </a:p>
        </p:txBody>
      </p:sp>
      <p:pic>
        <p:nvPicPr>
          <p:cNvPr id="97" name="Google Shape;97;p15"/>
          <p:cNvPicPr preferRelativeResize="0"/>
          <p:nvPr/>
        </p:nvPicPr>
        <p:blipFill>
          <a:blip r:embed="rId7">
            <a:alphaModFix/>
          </a:blip>
          <a:stretch>
            <a:fillRect/>
          </a:stretch>
        </p:blipFill>
        <p:spPr>
          <a:xfrm rot="-258116">
            <a:off x="742553" y="1134191"/>
            <a:ext cx="307943" cy="307943"/>
          </a:xfrm>
          <a:prstGeom prst="rect">
            <a:avLst/>
          </a:prstGeom>
          <a:noFill/>
          <a:ln>
            <a:noFill/>
          </a:ln>
        </p:spPr>
      </p:pic>
      <p:sp>
        <p:nvSpPr>
          <p:cNvPr id="98" name="Google Shape;98;p15"/>
          <p:cNvSpPr txBox="1"/>
          <p:nvPr/>
        </p:nvSpPr>
        <p:spPr>
          <a:xfrm>
            <a:off x="1301650" y="2122300"/>
            <a:ext cx="6646500" cy="384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300">
                <a:latin typeface="Fuzzy Bubbles"/>
                <a:ea typeface="Fuzzy Bubbles"/>
                <a:cs typeface="Fuzzy Bubbles"/>
                <a:sym typeface="Fuzzy Bubbles"/>
              </a:rPr>
              <a:t>Click any of these to learn more!</a:t>
            </a:r>
            <a:endParaRPr sz="1300">
              <a:latin typeface="Fuzzy Bubbles"/>
              <a:ea typeface="Fuzzy Bubbles"/>
              <a:cs typeface="Fuzzy Bubbles"/>
              <a:sym typeface="Fuzzy Bubbles"/>
            </a:endParaRPr>
          </a:p>
        </p:txBody>
      </p:sp>
      <p:sp>
        <p:nvSpPr>
          <p:cNvPr id="99" name="Google Shape;99;p15">
            <a:hlinkClick action="ppaction://hlinksldjump" r:id="rId8"/>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a:t>
            </a:r>
            <a:r>
              <a:rPr lang="en" u="sng">
                <a:latin typeface="Fuzzy Bubbles"/>
                <a:ea typeface="Fuzzy Bubbles"/>
                <a:cs typeface="Fuzzy Bubbles"/>
                <a:sym typeface="Fuzzy Bubbles"/>
              </a:rPr>
              <a:t>Home</a:t>
            </a:r>
            <a:endParaRPr u="sng">
              <a:latin typeface="Fuzzy Bubbles"/>
              <a:ea typeface="Fuzzy Bubbles"/>
              <a:cs typeface="Fuzzy Bubbles"/>
              <a:sym typeface="Fuzzy Bubbles"/>
            </a:endParaRPr>
          </a:p>
        </p:txBody>
      </p:sp>
      <p:sp>
        <p:nvSpPr>
          <p:cNvPr id="100" name="Google Shape;100;p15"/>
          <p:cNvSpPr txBox="1"/>
          <p:nvPr/>
        </p:nvSpPr>
        <p:spPr>
          <a:xfrm>
            <a:off x="952950" y="4151200"/>
            <a:ext cx="164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1" name="Google Shape;101;p15">
            <a:hlinkClick action="ppaction://hlinksldjump" r:id="rId9"/>
          </p:cNvPr>
          <p:cNvSpPr txBox="1"/>
          <p:nvPr/>
        </p:nvSpPr>
        <p:spPr>
          <a:xfrm>
            <a:off x="734725" y="2662675"/>
            <a:ext cx="2418600" cy="19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Algae/Phytoplankton</a:t>
            </a:r>
            <a:endParaRPr>
              <a:solidFill>
                <a:schemeClr val="lt1"/>
              </a:solidFill>
              <a:latin typeface="Arial Black"/>
              <a:ea typeface="Arial Black"/>
              <a:cs typeface="Arial Black"/>
              <a:sym typeface="Arial Black"/>
            </a:endParaRPr>
          </a:p>
        </p:txBody>
      </p:sp>
      <p:sp>
        <p:nvSpPr>
          <p:cNvPr id="102" name="Google Shape;102;p15">
            <a:hlinkClick action="ppaction://hlinksldjump" r:id="rId10"/>
          </p:cNvPr>
          <p:cNvSpPr txBox="1"/>
          <p:nvPr/>
        </p:nvSpPr>
        <p:spPr>
          <a:xfrm>
            <a:off x="3575800" y="2692700"/>
            <a:ext cx="2058600" cy="18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rial Black"/>
                <a:ea typeface="Arial Black"/>
                <a:cs typeface="Arial Black"/>
                <a:sym typeface="Arial Black"/>
              </a:rPr>
              <a:t>Pickleweed</a:t>
            </a:r>
            <a:endParaRPr sz="1600">
              <a:solidFill>
                <a:schemeClr val="lt1"/>
              </a:solidFill>
              <a:latin typeface="Arial Black"/>
              <a:ea typeface="Arial Black"/>
              <a:cs typeface="Arial Black"/>
              <a:sym typeface="Arial Black"/>
            </a:endParaRPr>
          </a:p>
        </p:txBody>
      </p:sp>
      <p:sp>
        <p:nvSpPr>
          <p:cNvPr id="103" name="Google Shape;103;p15">
            <a:hlinkClick action="ppaction://hlinksldjump" r:id="rId11"/>
          </p:cNvPr>
          <p:cNvSpPr txBox="1"/>
          <p:nvPr/>
        </p:nvSpPr>
        <p:spPr>
          <a:xfrm>
            <a:off x="6170675" y="2692700"/>
            <a:ext cx="2058600" cy="185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lt1"/>
                </a:solidFill>
                <a:latin typeface="Arial Black"/>
                <a:ea typeface="Arial Black"/>
                <a:cs typeface="Arial Black"/>
                <a:sym typeface="Arial Black"/>
              </a:rPr>
              <a:t>Tule</a:t>
            </a:r>
            <a:endParaRPr sz="1600">
              <a:solidFill>
                <a:schemeClr val="lt1"/>
              </a:solidFill>
              <a:latin typeface="Arial Black"/>
              <a:ea typeface="Arial Black"/>
              <a:cs typeface="Arial Black"/>
              <a:sym typeface="Arial Black"/>
            </a:endParaRPr>
          </a:p>
        </p:txBody>
      </p:sp>
      <p:sp>
        <p:nvSpPr>
          <p:cNvPr id="104" name="Google Shape;104;p15">
            <a:hlinkClick action="ppaction://hlinksldjump" r:id="rId12"/>
          </p:cNvPr>
          <p:cNvSpPr txBox="1"/>
          <p:nvPr/>
        </p:nvSpPr>
        <p:spPr>
          <a:xfrm>
            <a:off x="447250" y="436850"/>
            <a:ext cx="82074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Producers</a:t>
            </a:r>
            <a:endParaRPr sz="2400"/>
          </a:p>
        </p:txBody>
      </p:sp>
    </p:spTree>
  </p:cSld>
  <p:clrMapOvr>
    <a:masterClrMapping/>
  </p:clrMapOvr>
  <mc:AlternateContent>
    <mc:Choice Requires="p14">
      <p:transition spd="slow" p14:dur="2000">
        <p14:flip dir="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108" name="Shape 108"/>
        <p:cNvGrpSpPr/>
        <p:nvPr/>
      </p:nvGrpSpPr>
      <p:grpSpPr>
        <a:xfrm>
          <a:off x="0" y="0"/>
          <a:ext cx="0" cy="0"/>
          <a:chOff x="0" y="0"/>
          <a:chExt cx="0" cy="0"/>
        </a:xfrm>
      </p:grpSpPr>
      <p:sp>
        <p:nvSpPr>
          <p:cNvPr id="109" name="Google Shape;109;p16"/>
          <p:cNvSpPr/>
          <p:nvPr/>
        </p:nvSpPr>
        <p:spPr>
          <a:xfrm>
            <a:off x="185975" y="259500"/>
            <a:ext cx="8741100" cy="45759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txBox="1"/>
          <p:nvPr/>
        </p:nvSpPr>
        <p:spPr>
          <a:xfrm>
            <a:off x="0" y="316250"/>
            <a:ext cx="91440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Birds</a:t>
            </a:r>
            <a:endParaRPr sz="2400"/>
          </a:p>
        </p:txBody>
      </p:sp>
      <p:pic>
        <p:nvPicPr>
          <p:cNvPr id="111" name="Google Shape;111;p16"/>
          <p:cNvPicPr preferRelativeResize="0"/>
          <p:nvPr/>
        </p:nvPicPr>
        <p:blipFill rotWithShape="1">
          <a:blip r:embed="rId3">
            <a:alphaModFix/>
          </a:blip>
          <a:srcRect b="0" l="14333" r="14568" t="0"/>
          <a:stretch/>
        </p:blipFill>
        <p:spPr>
          <a:xfrm>
            <a:off x="5080825" y="3073700"/>
            <a:ext cx="1747500" cy="1667400"/>
          </a:xfrm>
          <a:prstGeom prst="roundRect">
            <a:avLst>
              <a:gd fmla="val 16667" name="adj"/>
            </a:avLst>
          </a:prstGeom>
          <a:noFill/>
          <a:ln>
            <a:noFill/>
          </a:ln>
        </p:spPr>
      </p:pic>
      <p:pic>
        <p:nvPicPr>
          <p:cNvPr id="112" name="Google Shape;112;p16"/>
          <p:cNvPicPr preferRelativeResize="0"/>
          <p:nvPr/>
        </p:nvPicPr>
        <p:blipFill rotWithShape="1">
          <a:blip r:embed="rId4">
            <a:alphaModFix/>
          </a:blip>
          <a:srcRect b="0" l="0" r="30109" t="0"/>
          <a:stretch/>
        </p:blipFill>
        <p:spPr>
          <a:xfrm>
            <a:off x="609650" y="998126"/>
            <a:ext cx="1880400" cy="1747500"/>
          </a:xfrm>
          <a:prstGeom prst="roundRect">
            <a:avLst>
              <a:gd fmla="val 16667" name="adj"/>
            </a:avLst>
          </a:prstGeom>
          <a:noFill/>
          <a:ln>
            <a:noFill/>
          </a:ln>
        </p:spPr>
      </p:pic>
      <p:sp>
        <p:nvSpPr>
          <p:cNvPr id="113" name="Google Shape;113;p16">
            <a:hlinkClick action="ppaction://hlinksldjump" r:id="rId5"/>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Home</a:t>
            </a:r>
            <a:endParaRPr u="sng">
              <a:latin typeface="Fuzzy Bubbles"/>
              <a:ea typeface="Fuzzy Bubbles"/>
              <a:cs typeface="Fuzzy Bubbles"/>
              <a:sym typeface="Fuzzy Bubbles"/>
            </a:endParaRPr>
          </a:p>
        </p:txBody>
      </p:sp>
      <p:pic>
        <p:nvPicPr>
          <p:cNvPr id="114" name="Google Shape;114;p16"/>
          <p:cNvPicPr preferRelativeResize="0"/>
          <p:nvPr/>
        </p:nvPicPr>
        <p:blipFill>
          <a:blip r:embed="rId6">
            <a:alphaModFix/>
          </a:blip>
          <a:stretch>
            <a:fillRect/>
          </a:stretch>
        </p:blipFill>
        <p:spPr>
          <a:xfrm>
            <a:off x="287273" y="2927941"/>
            <a:ext cx="2057400" cy="1558200"/>
          </a:xfrm>
          <a:prstGeom prst="roundRect">
            <a:avLst>
              <a:gd fmla="val 16667" name="adj"/>
            </a:avLst>
          </a:prstGeom>
          <a:noFill/>
          <a:ln>
            <a:noFill/>
          </a:ln>
        </p:spPr>
      </p:pic>
      <p:sp>
        <p:nvSpPr>
          <p:cNvPr id="115" name="Google Shape;115;p16">
            <a:hlinkClick action="ppaction://hlinksldjump" r:id="rId7"/>
          </p:cNvPr>
          <p:cNvSpPr txBox="1"/>
          <p:nvPr/>
        </p:nvSpPr>
        <p:spPr>
          <a:xfrm>
            <a:off x="281250" y="2873400"/>
            <a:ext cx="2057400" cy="1667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American Avocet</a:t>
            </a:r>
            <a:endParaRPr>
              <a:solidFill>
                <a:schemeClr val="lt1"/>
              </a:solidFill>
              <a:latin typeface="Arial Black"/>
              <a:ea typeface="Arial Black"/>
              <a:cs typeface="Arial Black"/>
              <a:sym typeface="Arial Black"/>
            </a:endParaRPr>
          </a:p>
        </p:txBody>
      </p:sp>
      <p:sp>
        <p:nvSpPr>
          <p:cNvPr id="116" name="Google Shape;116;p16">
            <a:hlinkClick action="ppaction://hlinksldjump" r:id="rId8"/>
          </p:cNvPr>
          <p:cNvSpPr txBox="1"/>
          <p:nvPr/>
        </p:nvSpPr>
        <p:spPr>
          <a:xfrm>
            <a:off x="638000" y="1054825"/>
            <a:ext cx="1823700" cy="16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Western Snowy Plover*</a:t>
            </a:r>
            <a:endParaRPr>
              <a:solidFill>
                <a:schemeClr val="lt1"/>
              </a:solidFill>
              <a:latin typeface="Arial Black"/>
              <a:ea typeface="Arial Black"/>
              <a:cs typeface="Arial Black"/>
              <a:sym typeface="Arial Black"/>
            </a:endParaRPr>
          </a:p>
        </p:txBody>
      </p:sp>
      <p:pic>
        <p:nvPicPr>
          <p:cNvPr id="117" name="Google Shape;117;p16"/>
          <p:cNvPicPr preferRelativeResize="0"/>
          <p:nvPr/>
        </p:nvPicPr>
        <p:blipFill>
          <a:blip r:embed="rId9">
            <a:alphaModFix/>
          </a:blip>
          <a:stretch>
            <a:fillRect/>
          </a:stretch>
        </p:blipFill>
        <p:spPr>
          <a:xfrm rot="-148242">
            <a:off x="2038413" y="2213237"/>
            <a:ext cx="294025" cy="294025"/>
          </a:xfrm>
          <a:prstGeom prst="rect">
            <a:avLst/>
          </a:prstGeom>
          <a:noFill/>
          <a:ln>
            <a:noFill/>
          </a:ln>
        </p:spPr>
      </p:pic>
      <p:pic>
        <p:nvPicPr>
          <p:cNvPr id="118" name="Google Shape;118;p16"/>
          <p:cNvPicPr preferRelativeResize="0"/>
          <p:nvPr/>
        </p:nvPicPr>
        <p:blipFill rotWithShape="1">
          <a:blip r:embed="rId10">
            <a:alphaModFix/>
          </a:blip>
          <a:srcRect b="0" l="11644" r="8597" t="0"/>
          <a:stretch/>
        </p:blipFill>
        <p:spPr>
          <a:xfrm>
            <a:off x="2764863" y="841250"/>
            <a:ext cx="2063400" cy="1818300"/>
          </a:xfrm>
          <a:prstGeom prst="roundRect">
            <a:avLst>
              <a:gd fmla="val 16667" name="adj"/>
            </a:avLst>
          </a:prstGeom>
          <a:noFill/>
          <a:ln>
            <a:noFill/>
          </a:ln>
        </p:spPr>
      </p:pic>
      <p:sp>
        <p:nvSpPr>
          <p:cNvPr id="119" name="Google Shape;119;p16">
            <a:hlinkClick action="ppaction://hlinksldjump" r:id="rId11"/>
          </p:cNvPr>
          <p:cNvSpPr txBox="1"/>
          <p:nvPr/>
        </p:nvSpPr>
        <p:spPr>
          <a:xfrm>
            <a:off x="2835488" y="933350"/>
            <a:ext cx="1823700" cy="163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California Ridgway’s Rail</a:t>
            </a:r>
            <a:r>
              <a:rPr lang="en">
                <a:solidFill>
                  <a:schemeClr val="lt1"/>
                </a:solidFill>
                <a:latin typeface="Arial Black"/>
                <a:ea typeface="Arial Black"/>
                <a:cs typeface="Arial Black"/>
                <a:sym typeface="Arial Black"/>
              </a:rPr>
              <a:t>*</a:t>
            </a:r>
            <a:endParaRPr>
              <a:solidFill>
                <a:schemeClr val="lt1"/>
              </a:solidFill>
              <a:latin typeface="Arial Black"/>
              <a:ea typeface="Arial Black"/>
              <a:cs typeface="Arial Black"/>
              <a:sym typeface="Arial Black"/>
            </a:endParaRPr>
          </a:p>
        </p:txBody>
      </p:sp>
      <p:pic>
        <p:nvPicPr>
          <p:cNvPr id="120" name="Google Shape;120;p16"/>
          <p:cNvPicPr preferRelativeResize="0"/>
          <p:nvPr/>
        </p:nvPicPr>
        <p:blipFill>
          <a:blip r:embed="rId12">
            <a:alphaModFix/>
          </a:blip>
          <a:stretch>
            <a:fillRect/>
          </a:stretch>
        </p:blipFill>
        <p:spPr>
          <a:xfrm rot="-148242">
            <a:off x="4271775" y="2213237"/>
            <a:ext cx="294025" cy="294025"/>
          </a:xfrm>
          <a:prstGeom prst="rect">
            <a:avLst/>
          </a:prstGeom>
          <a:noFill/>
          <a:ln>
            <a:noFill/>
          </a:ln>
        </p:spPr>
      </p:pic>
      <p:pic>
        <p:nvPicPr>
          <p:cNvPr id="121" name="Google Shape;121;p16"/>
          <p:cNvPicPr preferRelativeResize="0"/>
          <p:nvPr/>
        </p:nvPicPr>
        <p:blipFill>
          <a:blip r:embed="rId13">
            <a:alphaModFix/>
          </a:blip>
          <a:stretch>
            <a:fillRect/>
          </a:stretch>
        </p:blipFill>
        <p:spPr>
          <a:xfrm>
            <a:off x="7213776" y="2597500"/>
            <a:ext cx="1465200" cy="2029800"/>
          </a:xfrm>
          <a:prstGeom prst="roundRect">
            <a:avLst>
              <a:gd fmla="val 16667" name="adj"/>
            </a:avLst>
          </a:prstGeom>
          <a:noFill/>
          <a:ln>
            <a:noFill/>
          </a:ln>
        </p:spPr>
      </p:pic>
      <p:sp>
        <p:nvSpPr>
          <p:cNvPr id="122" name="Google Shape;122;p16">
            <a:hlinkClick action="ppaction://hlinksldjump" r:id="rId14"/>
          </p:cNvPr>
          <p:cNvSpPr txBox="1"/>
          <p:nvPr/>
        </p:nvSpPr>
        <p:spPr>
          <a:xfrm>
            <a:off x="7213775" y="2627250"/>
            <a:ext cx="1465200" cy="2029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Peregrine</a:t>
            </a:r>
            <a:r>
              <a:rPr lang="en">
                <a:solidFill>
                  <a:schemeClr val="lt1"/>
                </a:solidFill>
                <a:latin typeface="Arial Black"/>
                <a:ea typeface="Arial Black"/>
                <a:cs typeface="Arial Black"/>
                <a:sym typeface="Arial Black"/>
              </a:rPr>
              <a:t> Falcon</a:t>
            </a:r>
            <a:endParaRPr>
              <a:solidFill>
                <a:schemeClr val="lt1"/>
              </a:solidFill>
              <a:latin typeface="Arial Black"/>
              <a:ea typeface="Arial Black"/>
              <a:cs typeface="Arial Black"/>
              <a:sym typeface="Arial Black"/>
            </a:endParaRPr>
          </a:p>
        </p:txBody>
      </p:sp>
      <p:sp>
        <p:nvSpPr>
          <p:cNvPr id="123" name="Google Shape;123;p16">
            <a:hlinkClick action="ppaction://hlinksldjump" r:id="rId15"/>
          </p:cNvPr>
          <p:cNvSpPr txBox="1"/>
          <p:nvPr/>
        </p:nvSpPr>
        <p:spPr>
          <a:xfrm>
            <a:off x="5014375" y="3094325"/>
            <a:ext cx="1880400" cy="16332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Red-Tailed Hawk</a:t>
            </a:r>
            <a:endParaRPr>
              <a:solidFill>
                <a:schemeClr val="lt1"/>
              </a:solidFill>
              <a:latin typeface="Arial Black"/>
              <a:ea typeface="Arial Black"/>
              <a:cs typeface="Arial Black"/>
              <a:sym typeface="Arial Black"/>
            </a:endParaRPr>
          </a:p>
        </p:txBody>
      </p:sp>
      <p:pic>
        <p:nvPicPr>
          <p:cNvPr id="124" name="Google Shape;124;p16"/>
          <p:cNvPicPr preferRelativeResize="0"/>
          <p:nvPr/>
        </p:nvPicPr>
        <p:blipFill>
          <a:blip r:embed="rId16">
            <a:alphaModFix/>
          </a:blip>
          <a:stretch>
            <a:fillRect/>
          </a:stretch>
        </p:blipFill>
        <p:spPr>
          <a:xfrm>
            <a:off x="6498925" y="988273"/>
            <a:ext cx="2237100" cy="1491300"/>
          </a:xfrm>
          <a:prstGeom prst="roundRect">
            <a:avLst>
              <a:gd fmla="val 16667" name="adj"/>
            </a:avLst>
          </a:prstGeom>
          <a:noFill/>
          <a:ln>
            <a:noFill/>
          </a:ln>
        </p:spPr>
      </p:pic>
      <p:sp>
        <p:nvSpPr>
          <p:cNvPr id="125" name="Google Shape;125;p16">
            <a:hlinkClick action="ppaction://hlinksldjump" r:id="rId17"/>
          </p:cNvPr>
          <p:cNvSpPr txBox="1"/>
          <p:nvPr/>
        </p:nvSpPr>
        <p:spPr>
          <a:xfrm>
            <a:off x="6498925" y="954375"/>
            <a:ext cx="2237100" cy="155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Black-necked Stilt</a:t>
            </a:r>
            <a:endParaRPr>
              <a:solidFill>
                <a:schemeClr val="lt1"/>
              </a:solidFill>
              <a:latin typeface="Arial Black"/>
              <a:ea typeface="Arial Black"/>
              <a:cs typeface="Arial Black"/>
              <a:sym typeface="Arial Black"/>
            </a:endParaRPr>
          </a:p>
        </p:txBody>
      </p:sp>
      <p:pic>
        <p:nvPicPr>
          <p:cNvPr id="126" name="Google Shape;126;p16"/>
          <p:cNvPicPr preferRelativeResize="0"/>
          <p:nvPr/>
        </p:nvPicPr>
        <p:blipFill>
          <a:blip r:embed="rId18">
            <a:alphaModFix/>
          </a:blip>
          <a:stretch>
            <a:fillRect/>
          </a:stretch>
        </p:blipFill>
        <p:spPr>
          <a:xfrm>
            <a:off x="2591177" y="2921291"/>
            <a:ext cx="2237100" cy="1796400"/>
          </a:xfrm>
          <a:prstGeom prst="roundRect">
            <a:avLst>
              <a:gd fmla="val 16667" name="adj"/>
            </a:avLst>
          </a:prstGeom>
          <a:noFill/>
          <a:ln>
            <a:noFill/>
          </a:ln>
        </p:spPr>
      </p:pic>
      <p:sp>
        <p:nvSpPr>
          <p:cNvPr id="127" name="Google Shape;127;p16">
            <a:hlinkClick action="ppaction://hlinksldjump" r:id="rId19"/>
          </p:cNvPr>
          <p:cNvSpPr txBox="1"/>
          <p:nvPr/>
        </p:nvSpPr>
        <p:spPr>
          <a:xfrm>
            <a:off x="2591175" y="2859600"/>
            <a:ext cx="2237100" cy="1867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Great Egret</a:t>
            </a:r>
            <a:endParaRPr>
              <a:solidFill>
                <a:schemeClr val="lt1"/>
              </a:solidFill>
              <a:latin typeface="Arial Black"/>
              <a:ea typeface="Arial Black"/>
              <a:cs typeface="Arial Black"/>
              <a:sym typeface="Arial Black"/>
            </a:endParaRPr>
          </a:p>
        </p:txBody>
      </p:sp>
      <p:pic>
        <p:nvPicPr>
          <p:cNvPr id="128" name="Google Shape;128;p16"/>
          <p:cNvPicPr preferRelativeResize="0"/>
          <p:nvPr/>
        </p:nvPicPr>
        <p:blipFill>
          <a:blip r:embed="rId20">
            <a:alphaModFix/>
          </a:blip>
          <a:stretch>
            <a:fillRect/>
          </a:stretch>
        </p:blipFill>
        <p:spPr>
          <a:xfrm>
            <a:off x="4980500" y="856975"/>
            <a:ext cx="1366200" cy="2029800"/>
          </a:xfrm>
          <a:prstGeom prst="roundRect">
            <a:avLst>
              <a:gd fmla="val 16667" name="adj"/>
            </a:avLst>
          </a:prstGeom>
          <a:noFill/>
          <a:ln>
            <a:noFill/>
          </a:ln>
        </p:spPr>
      </p:pic>
      <p:sp>
        <p:nvSpPr>
          <p:cNvPr id="129" name="Google Shape;129;p16">
            <a:hlinkClick action="ppaction://hlinksldjump" r:id="rId21"/>
          </p:cNvPr>
          <p:cNvSpPr txBox="1"/>
          <p:nvPr/>
        </p:nvSpPr>
        <p:spPr>
          <a:xfrm>
            <a:off x="4980500" y="1022725"/>
            <a:ext cx="1366200" cy="18678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Great Horned Owl</a:t>
            </a:r>
            <a:endParaRPr>
              <a:solidFill>
                <a:schemeClr val="lt1"/>
              </a:solidFill>
              <a:latin typeface="Arial Black"/>
              <a:ea typeface="Arial Black"/>
              <a:cs typeface="Arial Black"/>
              <a:sym typeface="Arial Black"/>
            </a:endParaRPr>
          </a:p>
        </p:txBody>
      </p:sp>
    </p:spTree>
  </p:cSld>
  <p:clrMapOvr>
    <a:masterClrMapping/>
  </p:clrMapOvr>
  <mc:AlternateContent>
    <mc:Choice Requires="p14">
      <p:transition spd="slow" p14:dur="2000">
        <p14:gallery dir="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05735"/>
        </a:solidFill>
      </p:bgPr>
    </p:bg>
    <p:spTree>
      <p:nvGrpSpPr>
        <p:cNvPr id="133" name="Shape 133"/>
        <p:cNvGrpSpPr/>
        <p:nvPr/>
      </p:nvGrpSpPr>
      <p:grpSpPr>
        <a:xfrm>
          <a:off x="0" y="0"/>
          <a:ext cx="0" cy="0"/>
          <a:chOff x="0" y="0"/>
          <a:chExt cx="0" cy="0"/>
        </a:xfrm>
      </p:grpSpPr>
      <p:sp>
        <p:nvSpPr>
          <p:cNvPr id="134" name="Google Shape;134;p17"/>
          <p:cNvSpPr/>
          <p:nvPr/>
        </p:nvSpPr>
        <p:spPr>
          <a:xfrm>
            <a:off x="353925" y="235950"/>
            <a:ext cx="8355300" cy="4589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7"/>
          <p:cNvSpPr txBox="1"/>
          <p:nvPr/>
        </p:nvSpPr>
        <p:spPr>
          <a:xfrm>
            <a:off x="3072000" y="371875"/>
            <a:ext cx="300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Mammals</a:t>
            </a:r>
            <a:endParaRPr sz="2400"/>
          </a:p>
        </p:txBody>
      </p:sp>
      <p:sp>
        <p:nvSpPr>
          <p:cNvPr id="136" name="Google Shape;136;p17"/>
          <p:cNvSpPr txBox="1"/>
          <p:nvPr/>
        </p:nvSpPr>
        <p:spPr>
          <a:xfrm>
            <a:off x="1143325" y="990938"/>
            <a:ext cx="714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Mammals</a:t>
            </a:r>
            <a:endParaRPr>
              <a:latin typeface="Fuzzy Bubbles"/>
              <a:ea typeface="Fuzzy Bubbles"/>
              <a:cs typeface="Fuzzy Bubbles"/>
              <a:sym typeface="Fuzzy Bubbles"/>
            </a:endParaRPr>
          </a:p>
        </p:txBody>
      </p:sp>
      <p:pic>
        <p:nvPicPr>
          <p:cNvPr id="137" name="Google Shape;137;p17"/>
          <p:cNvPicPr preferRelativeResize="0"/>
          <p:nvPr/>
        </p:nvPicPr>
        <p:blipFill>
          <a:blip r:embed="rId3">
            <a:alphaModFix/>
          </a:blip>
          <a:stretch>
            <a:fillRect/>
          </a:stretch>
        </p:blipFill>
        <p:spPr>
          <a:xfrm rot="-258116">
            <a:off x="838675" y="1044025"/>
            <a:ext cx="294025" cy="294025"/>
          </a:xfrm>
          <a:prstGeom prst="rect">
            <a:avLst/>
          </a:prstGeom>
          <a:noFill/>
          <a:ln>
            <a:noFill/>
          </a:ln>
        </p:spPr>
      </p:pic>
      <p:sp>
        <p:nvSpPr>
          <p:cNvPr id="138" name="Google Shape;138;p17">
            <a:hlinkClick action="ppaction://hlinksldjump" r:id="rId4"/>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Home</a:t>
            </a:r>
            <a:endParaRPr u="sng">
              <a:latin typeface="Fuzzy Bubbles"/>
              <a:ea typeface="Fuzzy Bubbles"/>
              <a:cs typeface="Fuzzy Bubbles"/>
              <a:sym typeface="Fuzzy Bubbles"/>
            </a:endParaRPr>
          </a:p>
        </p:txBody>
      </p:sp>
      <p:pic>
        <p:nvPicPr>
          <p:cNvPr id="139" name="Google Shape;139;p17"/>
          <p:cNvPicPr preferRelativeResize="0"/>
          <p:nvPr/>
        </p:nvPicPr>
        <p:blipFill>
          <a:blip r:embed="rId5">
            <a:alphaModFix/>
          </a:blip>
          <a:stretch>
            <a:fillRect/>
          </a:stretch>
        </p:blipFill>
        <p:spPr>
          <a:xfrm flipH="1">
            <a:off x="5807425" y="1772848"/>
            <a:ext cx="2396700" cy="1597800"/>
          </a:xfrm>
          <a:prstGeom prst="roundRect">
            <a:avLst>
              <a:gd fmla="val 16667" name="adj"/>
            </a:avLst>
          </a:prstGeom>
          <a:noFill/>
          <a:ln cap="flat" cmpd="sng" w="9525">
            <a:solidFill>
              <a:schemeClr val="dk2"/>
            </a:solidFill>
            <a:prstDash val="solid"/>
            <a:round/>
            <a:headEnd len="sm" w="sm" type="none"/>
            <a:tailEnd len="sm" w="sm" type="none"/>
          </a:ln>
        </p:spPr>
      </p:pic>
      <p:pic>
        <p:nvPicPr>
          <p:cNvPr id="140" name="Google Shape;140;p17"/>
          <p:cNvPicPr preferRelativeResize="0"/>
          <p:nvPr/>
        </p:nvPicPr>
        <p:blipFill rotWithShape="1">
          <a:blip r:embed="rId6">
            <a:alphaModFix/>
          </a:blip>
          <a:srcRect b="0" l="0" r="28642" t="0"/>
          <a:stretch/>
        </p:blipFill>
        <p:spPr>
          <a:xfrm>
            <a:off x="3425274" y="1772850"/>
            <a:ext cx="2028900" cy="1896000"/>
          </a:xfrm>
          <a:prstGeom prst="roundRect">
            <a:avLst>
              <a:gd fmla="val 16667" name="adj"/>
            </a:avLst>
          </a:prstGeom>
          <a:noFill/>
          <a:ln>
            <a:noFill/>
          </a:ln>
        </p:spPr>
      </p:pic>
      <p:pic>
        <p:nvPicPr>
          <p:cNvPr id="141" name="Google Shape;141;p17"/>
          <p:cNvPicPr preferRelativeResize="0"/>
          <p:nvPr/>
        </p:nvPicPr>
        <p:blipFill>
          <a:blip r:embed="rId7">
            <a:alphaModFix/>
          </a:blip>
          <a:stretch>
            <a:fillRect/>
          </a:stretch>
        </p:blipFill>
        <p:spPr>
          <a:xfrm>
            <a:off x="941700" y="1772850"/>
            <a:ext cx="2130300" cy="1597800"/>
          </a:xfrm>
          <a:prstGeom prst="roundRect">
            <a:avLst>
              <a:gd fmla="val 16667" name="adj"/>
            </a:avLst>
          </a:prstGeom>
          <a:noFill/>
          <a:ln>
            <a:noFill/>
          </a:ln>
        </p:spPr>
      </p:pic>
      <p:sp>
        <p:nvSpPr>
          <p:cNvPr id="142" name="Google Shape;142;p17">
            <a:hlinkClick action="ppaction://hlinksldjump" r:id="rId8"/>
          </p:cNvPr>
          <p:cNvSpPr txBox="1"/>
          <p:nvPr/>
        </p:nvSpPr>
        <p:spPr>
          <a:xfrm>
            <a:off x="1095000" y="1751400"/>
            <a:ext cx="1823700" cy="1634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Brush Rabbit</a:t>
            </a:r>
            <a:endParaRPr>
              <a:solidFill>
                <a:schemeClr val="lt1"/>
              </a:solidFill>
              <a:latin typeface="Arial Black"/>
              <a:ea typeface="Arial Black"/>
              <a:cs typeface="Arial Black"/>
              <a:sym typeface="Arial Black"/>
            </a:endParaRPr>
          </a:p>
        </p:txBody>
      </p:sp>
      <p:sp>
        <p:nvSpPr>
          <p:cNvPr id="143" name="Google Shape;143;p17">
            <a:hlinkClick action="ppaction://hlinksldjump" r:id="rId9"/>
          </p:cNvPr>
          <p:cNvSpPr txBox="1"/>
          <p:nvPr/>
        </p:nvSpPr>
        <p:spPr>
          <a:xfrm>
            <a:off x="3527863" y="1903800"/>
            <a:ext cx="1823700" cy="1634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Salt Marsh Harvest Mouse</a:t>
            </a:r>
            <a:endParaRPr>
              <a:solidFill>
                <a:schemeClr val="lt1"/>
              </a:solidFill>
              <a:latin typeface="Arial Black"/>
              <a:ea typeface="Arial Black"/>
              <a:cs typeface="Arial Black"/>
              <a:sym typeface="Arial Black"/>
            </a:endParaRPr>
          </a:p>
        </p:txBody>
      </p:sp>
      <p:sp>
        <p:nvSpPr>
          <p:cNvPr id="144" name="Google Shape;144;p17">
            <a:hlinkClick action="ppaction://hlinksldjump" r:id="rId10"/>
          </p:cNvPr>
          <p:cNvSpPr txBox="1"/>
          <p:nvPr/>
        </p:nvSpPr>
        <p:spPr>
          <a:xfrm>
            <a:off x="5807450" y="1772850"/>
            <a:ext cx="2251800" cy="1634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latin typeface="Arial Black"/>
                <a:ea typeface="Arial Black"/>
                <a:cs typeface="Arial Black"/>
                <a:sym typeface="Arial Black"/>
              </a:rPr>
              <a:t>Raccoon</a:t>
            </a:r>
            <a:endParaRPr>
              <a:solidFill>
                <a:schemeClr val="lt1"/>
              </a:solidFill>
              <a:latin typeface="Arial Black"/>
              <a:ea typeface="Arial Black"/>
              <a:cs typeface="Arial Black"/>
              <a:sym typeface="Arial Black"/>
            </a:endParaRPr>
          </a:p>
        </p:txBody>
      </p:sp>
    </p:spTree>
  </p:cSld>
  <p:clrMapOvr>
    <a:masterClrMapping/>
  </p:clrMapOvr>
  <mc:AlternateContent>
    <mc:Choice Requires="p14">
      <p:transition spd="slow" p14:dur="2000">
        <p14:gallery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9D71"/>
        </a:solidFill>
      </p:bgPr>
    </p:bg>
    <p:spTree>
      <p:nvGrpSpPr>
        <p:cNvPr id="148" name="Shape 148"/>
        <p:cNvGrpSpPr/>
        <p:nvPr/>
      </p:nvGrpSpPr>
      <p:grpSpPr>
        <a:xfrm>
          <a:off x="0" y="0"/>
          <a:ext cx="0" cy="0"/>
          <a:chOff x="0" y="0"/>
          <a:chExt cx="0" cy="0"/>
        </a:xfrm>
      </p:grpSpPr>
      <p:sp>
        <p:nvSpPr>
          <p:cNvPr id="149" name="Google Shape;149;p18"/>
          <p:cNvSpPr/>
          <p:nvPr/>
        </p:nvSpPr>
        <p:spPr>
          <a:xfrm>
            <a:off x="353925" y="235950"/>
            <a:ext cx="8355300" cy="46008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txBox="1"/>
          <p:nvPr/>
        </p:nvSpPr>
        <p:spPr>
          <a:xfrm>
            <a:off x="2713325" y="371875"/>
            <a:ext cx="3987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Reptiles</a:t>
            </a:r>
            <a:endParaRPr sz="2400"/>
          </a:p>
        </p:txBody>
      </p:sp>
      <p:sp>
        <p:nvSpPr>
          <p:cNvPr id="151" name="Google Shape;151;p18"/>
          <p:cNvSpPr txBox="1"/>
          <p:nvPr/>
        </p:nvSpPr>
        <p:spPr>
          <a:xfrm>
            <a:off x="1143325" y="990938"/>
            <a:ext cx="7149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Fuzzy Bubbles"/>
              <a:ea typeface="Fuzzy Bubbles"/>
              <a:cs typeface="Fuzzy Bubbles"/>
              <a:sym typeface="Fuzzy Bubbles"/>
            </a:endParaRPr>
          </a:p>
        </p:txBody>
      </p:sp>
      <p:sp>
        <p:nvSpPr>
          <p:cNvPr id="152" name="Google Shape;152;p18">
            <a:hlinkClick action="ppaction://hlinksldjump" r:id="rId3"/>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Home</a:t>
            </a:r>
            <a:endParaRPr u="sng">
              <a:latin typeface="Fuzzy Bubbles"/>
              <a:ea typeface="Fuzzy Bubbles"/>
              <a:cs typeface="Fuzzy Bubbles"/>
              <a:sym typeface="Fuzzy Bubbles"/>
            </a:endParaRPr>
          </a:p>
        </p:txBody>
      </p:sp>
      <p:pic>
        <p:nvPicPr>
          <p:cNvPr id="153" name="Google Shape;153;p18"/>
          <p:cNvPicPr preferRelativeResize="0"/>
          <p:nvPr/>
        </p:nvPicPr>
        <p:blipFill rotWithShape="1">
          <a:blip r:embed="rId4">
            <a:alphaModFix/>
          </a:blip>
          <a:srcRect b="32863" l="0" r="33700" t="0"/>
          <a:stretch/>
        </p:blipFill>
        <p:spPr>
          <a:xfrm>
            <a:off x="803200" y="1379538"/>
            <a:ext cx="3450600" cy="2313600"/>
          </a:xfrm>
          <a:prstGeom prst="roundRect">
            <a:avLst>
              <a:gd fmla="val 16667" name="adj"/>
            </a:avLst>
          </a:prstGeom>
          <a:noFill/>
          <a:ln>
            <a:noFill/>
          </a:ln>
        </p:spPr>
      </p:pic>
      <p:pic>
        <p:nvPicPr>
          <p:cNvPr id="154" name="Google Shape;154;p18"/>
          <p:cNvPicPr preferRelativeResize="0"/>
          <p:nvPr/>
        </p:nvPicPr>
        <p:blipFill rotWithShape="1">
          <a:blip r:embed="rId5">
            <a:alphaModFix/>
          </a:blip>
          <a:srcRect b="0" l="5986" r="19090" t="27188"/>
          <a:stretch/>
        </p:blipFill>
        <p:spPr>
          <a:xfrm>
            <a:off x="4720441" y="1438650"/>
            <a:ext cx="3571800" cy="2313600"/>
          </a:xfrm>
          <a:prstGeom prst="roundRect">
            <a:avLst>
              <a:gd fmla="val 16667" name="adj"/>
            </a:avLst>
          </a:prstGeom>
          <a:noFill/>
          <a:ln cap="flat" cmpd="sng" w="9525">
            <a:solidFill>
              <a:schemeClr val="dk2"/>
            </a:solidFill>
            <a:prstDash val="solid"/>
            <a:round/>
            <a:headEnd len="sm" w="sm" type="none"/>
            <a:tailEnd len="sm" w="sm" type="none"/>
          </a:ln>
        </p:spPr>
      </p:pic>
      <p:sp>
        <p:nvSpPr>
          <p:cNvPr id="155" name="Google Shape;155;p18">
            <a:hlinkClick action="ppaction://hlinksldjump" r:id="rId6"/>
          </p:cNvPr>
          <p:cNvSpPr txBox="1"/>
          <p:nvPr/>
        </p:nvSpPr>
        <p:spPr>
          <a:xfrm>
            <a:off x="950800" y="1587300"/>
            <a:ext cx="3155400" cy="1968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Arial Black"/>
                <a:ea typeface="Arial Black"/>
                <a:cs typeface="Arial Black"/>
                <a:sym typeface="Arial Black"/>
              </a:rPr>
              <a:t>Gopher Snake</a:t>
            </a:r>
            <a:endParaRPr sz="2200">
              <a:solidFill>
                <a:schemeClr val="lt1"/>
              </a:solidFill>
              <a:latin typeface="Arial Black"/>
              <a:ea typeface="Arial Black"/>
              <a:cs typeface="Arial Black"/>
              <a:sym typeface="Arial Black"/>
            </a:endParaRPr>
          </a:p>
        </p:txBody>
      </p:sp>
      <p:sp>
        <p:nvSpPr>
          <p:cNvPr id="156" name="Google Shape;156;p18">
            <a:hlinkClick action="ppaction://hlinksldjump" r:id="rId7"/>
          </p:cNvPr>
          <p:cNvSpPr txBox="1"/>
          <p:nvPr/>
        </p:nvSpPr>
        <p:spPr>
          <a:xfrm>
            <a:off x="4620100" y="1521750"/>
            <a:ext cx="3772500" cy="21000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Arial Black"/>
                <a:ea typeface="Arial Black"/>
                <a:cs typeface="Arial Black"/>
                <a:sym typeface="Arial Black"/>
              </a:rPr>
              <a:t>Western Fence Lizard</a:t>
            </a:r>
            <a:endParaRPr sz="2200">
              <a:solidFill>
                <a:schemeClr val="lt1"/>
              </a:solidFill>
              <a:latin typeface="Arial Black"/>
              <a:ea typeface="Arial Black"/>
              <a:cs typeface="Arial Black"/>
              <a:sym typeface="Arial Black"/>
            </a:endParaRPr>
          </a:p>
        </p:txBody>
      </p:sp>
    </p:spTree>
  </p:cSld>
  <p:clrMapOvr>
    <a:masterClrMapping/>
  </p:clrMapOvr>
  <mc:AlternateContent>
    <mc:Choice Requires="p14">
      <p:transition spd="slow" p14:dur="2000">
        <p14:gallery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160" name="Shape 160"/>
        <p:cNvGrpSpPr/>
        <p:nvPr/>
      </p:nvGrpSpPr>
      <p:grpSpPr>
        <a:xfrm>
          <a:off x="0" y="0"/>
          <a:ext cx="0" cy="0"/>
          <a:chOff x="0" y="0"/>
          <a:chExt cx="0" cy="0"/>
        </a:xfrm>
      </p:grpSpPr>
      <p:sp>
        <p:nvSpPr>
          <p:cNvPr id="161" name="Google Shape;161;p19"/>
          <p:cNvSpPr/>
          <p:nvPr/>
        </p:nvSpPr>
        <p:spPr>
          <a:xfrm>
            <a:off x="353925" y="235950"/>
            <a:ext cx="8355300" cy="45360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txBox="1"/>
          <p:nvPr/>
        </p:nvSpPr>
        <p:spPr>
          <a:xfrm>
            <a:off x="1143325" y="371875"/>
            <a:ext cx="7053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Western Snowy Plover</a:t>
            </a:r>
            <a:r>
              <a:rPr lang="en" sz="2400">
                <a:solidFill>
                  <a:schemeClr val="dk1"/>
                </a:solidFill>
              </a:rPr>
              <a:t>*</a:t>
            </a:r>
            <a:endParaRPr sz="2400"/>
          </a:p>
        </p:txBody>
      </p:sp>
      <p:sp>
        <p:nvSpPr>
          <p:cNvPr id="163" name="Google Shape;163;p19"/>
          <p:cNvSpPr txBox="1"/>
          <p:nvPr/>
        </p:nvSpPr>
        <p:spPr>
          <a:xfrm>
            <a:off x="1143325" y="1130425"/>
            <a:ext cx="6249300" cy="110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latin typeface="Fuzzy Bubbles"/>
                <a:ea typeface="Fuzzy Bubbles"/>
                <a:cs typeface="Fuzzy Bubbles"/>
                <a:sym typeface="Fuzzy Bubbles"/>
              </a:rPr>
              <a:t>This species is a </a:t>
            </a:r>
            <a:r>
              <a:rPr b="1" lang="en" sz="1600">
                <a:latin typeface="Fuzzy Bubbles"/>
                <a:ea typeface="Fuzzy Bubbles"/>
                <a:cs typeface="Fuzzy Bubbles"/>
                <a:sym typeface="Fuzzy Bubbles"/>
              </a:rPr>
              <a:t>threatened</a:t>
            </a:r>
            <a:r>
              <a:rPr lang="en" sz="1600">
                <a:latin typeface="Fuzzy Bubbles"/>
                <a:ea typeface="Fuzzy Bubbles"/>
                <a:cs typeface="Fuzzy Bubbles"/>
                <a:sym typeface="Fuzzy Bubbles"/>
              </a:rPr>
              <a:t> small shorebird, approximately the size of a sparrow.</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sz="600">
              <a:latin typeface="Fuzzy Bubbles"/>
              <a:ea typeface="Fuzzy Bubbles"/>
              <a:cs typeface="Fuzzy Bubbles"/>
              <a:sym typeface="Fuzzy Bubbles"/>
            </a:endParaRPr>
          </a:p>
          <a:p>
            <a:pPr indent="0" lvl="0" marL="0" rtl="0" algn="l">
              <a:lnSpc>
                <a:spcPct val="115000"/>
              </a:lnSpc>
              <a:spcBef>
                <a:spcPts val="0"/>
              </a:spcBef>
              <a:spcAft>
                <a:spcPts val="0"/>
              </a:spcAft>
              <a:buNone/>
            </a:pPr>
            <a:r>
              <a:rPr b="1" lang="en" sz="1600">
                <a:latin typeface="Fuzzy Bubbles"/>
                <a:ea typeface="Fuzzy Bubbles"/>
                <a:cs typeface="Fuzzy Bubbles"/>
                <a:sym typeface="Fuzzy Bubbles"/>
              </a:rPr>
              <a:t>Predators</a:t>
            </a:r>
            <a:r>
              <a:rPr lang="en" sz="1600">
                <a:latin typeface="Fuzzy Bubbles"/>
                <a:ea typeface="Fuzzy Bubbles"/>
                <a:cs typeface="Fuzzy Bubbles"/>
                <a:sym typeface="Fuzzy Bubbles"/>
              </a:rPr>
              <a:t>: Falcons, raccoons, coyotes, owls, crows, dogs.</a:t>
            </a:r>
            <a:endParaRPr sz="1600">
              <a:latin typeface="Fuzzy Bubbles"/>
              <a:ea typeface="Fuzzy Bubbles"/>
              <a:cs typeface="Fuzzy Bubbles"/>
              <a:sym typeface="Fuzzy Bubbles"/>
            </a:endParaRPr>
          </a:p>
        </p:txBody>
      </p:sp>
      <p:pic>
        <p:nvPicPr>
          <p:cNvPr id="164" name="Google Shape;164;p19"/>
          <p:cNvPicPr preferRelativeResize="0"/>
          <p:nvPr/>
        </p:nvPicPr>
        <p:blipFill>
          <a:blip r:embed="rId3">
            <a:alphaModFix/>
          </a:blip>
          <a:stretch>
            <a:fillRect/>
          </a:stretch>
        </p:blipFill>
        <p:spPr>
          <a:xfrm rot="-258114">
            <a:off x="749183" y="1237002"/>
            <a:ext cx="294033" cy="302546"/>
          </a:xfrm>
          <a:prstGeom prst="rect">
            <a:avLst/>
          </a:prstGeom>
          <a:noFill/>
          <a:ln>
            <a:noFill/>
          </a:ln>
        </p:spPr>
      </p:pic>
      <p:sp>
        <p:nvSpPr>
          <p:cNvPr id="165" name="Google Shape;165;p19">
            <a:hlinkClick action="ppaction://hlinksldjump" r:id="rId4"/>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pic>
        <p:nvPicPr>
          <p:cNvPr id="166" name="Google Shape;166;p19"/>
          <p:cNvPicPr preferRelativeResize="0"/>
          <p:nvPr/>
        </p:nvPicPr>
        <p:blipFill>
          <a:blip r:embed="rId5">
            <a:alphaModFix/>
          </a:blip>
          <a:stretch>
            <a:fillRect/>
          </a:stretch>
        </p:blipFill>
        <p:spPr>
          <a:xfrm>
            <a:off x="637800" y="2661625"/>
            <a:ext cx="2446350" cy="1846475"/>
          </a:xfrm>
          <a:prstGeom prst="rect">
            <a:avLst/>
          </a:prstGeom>
          <a:noFill/>
          <a:ln>
            <a:noFill/>
          </a:ln>
        </p:spPr>
      </p:pic>
      <p:sp>
        <p:nvSpPr>
          <p:cNvPr id="167" name="Google Shape;167;p19"/>
          <p:cNvSpPr txBox="1"/>
          <p:nvPr/>
        </p:nvSpPr>
        <p:spPr>
          <a:xfrm>
            <a:off x="637800" y="2303850"/>
            <a:ext cx="2870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Freshly hatched chicks</a:t>
            </a:r>
            <a:endParaRPr>
              <a:latin typeface="Fuzzy Bubbles"/>
              <a:ea typeface="Fuzzy Bubbles"/>
              <a:cs typeface="Fuzzy Bubbles"/>
              <a:sym typeface="Fuzzy Bubbles"/>
            </a:endParaRPr>
          </a:p>
        </p:txBody>
      </p:sp>
      <p:sp>
        <p:nvSpPr>
          <p:cNvPr id="168" name="Google Shape;168;p19"/>
          <p:cNvSpPr txBox="1"/>
          <p:nvPr/>
        </p:nvSpPr>
        <p:spPr>
          <a:xfrm>
            <a:off x="3378625" y="2303850"/>
            <a:ext cx="4913700" cy="241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600">
                <a:latin typeface="Fuzzy Bubbles"/>
                <a:ea typeface="Fuzzy Bubbles"/>
                <a:cs typeface="Fuzzy Bubbles"/>
                <a:sym typeface="Fuzzy Bubbles"/>
              </a:rPr>
              <a:t>This small bird is at risk of becoming endangered because of habitat loss and human disturbances. Kites and drones look like predators to plovers, so when they fly away in fright, their babies become exposed to real predators.</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t/>
            </a:r>
            <a:endParaRPr sz="1600">
              <a:latin typeface="Fuzzy Bubbles"/>
              <a:ea typeface="Fuzzy Bubbles"/>
              <a:cs typeface="Fuzzy Bubbles"/>
              <a:sym typeface="Fuzzy Bubbles"/>
            </a:endParaRPr>
          </a:p>
          <a:p>
            <a:pPr indent="0" lvl="0" marL="0" rtl="0" algn="l">
              <a:lnSpc>
                <a:spcPct val="115000"/>
              </a:lnSpc>
              <a:spcBef>
                <a:spcPts val="0"/>
              </a:spcBef>
              <a:spcAft>
                <a:spcPts val="0"/>
              </a:spcAft>
              <a:buNone/>
            </a:pPr>
            <a:r>
              <a:rPr lang="en" sz="1600" u="sng">
                <a:latin typeface="Fuzzy Bubbles"/>
                <a:ea typeface="Fuzzy Bubbles"/>
                <a:cs typeface="Fuzzy Bubbles"/>
                <a:sym typeface="Fuzzy Bubbles"/>
              </a:rPr>
              <a:t>Click to watch a cute video</a:t>
            </a:r>
            <a:endParaRPr sz="1600" u="sng">
              <a:latin typeface="Fuzzy Bubbles"/>
              <a:ea typeface="Fuzzy Bubbles"/>
              <a:cs typeface="Fuzzy Bubbles"/>
              <a:sym typeface="Fuzzy Bubbles"/>
            </a:endParaRPr>
          </a:p>
        </p:txBody>
      </p:sp>
      <p:pic>
        <p:nvPicPr>
          <p:cNvPr id="169" name="Google Shape;169;p19"/>
          <p:cNvPicPr preferRelativeResize="0"/>
          <p:nvPr/>
        </p:nvPicPr>
        <p:blipFill rotWithShape="1">
          <a:blip r:embed="rId6">
            <a:alphaModFix/>
          </a:blip>
          <a:srcRect b="0" l="0" r="30109" t="0"/>
          <a:stretch/>
        </p:blipFill>
        <p:spPr>
          <a:xfrm>
            <a:off x="7051725" y="371875"/>
            <a:ext cx="1374000" cy="1277100"/>
          </a:xfrm>
          <a:prstGeom prst="roundRect">
            <a:avLst>
              <a:gd fmla="val 16667" name="adj"/>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173" name="Shape 173"/>
        <p:cNvGrpSpPr/>
        <p:nvPr/>
      </p:nvGrpSpPr>
      <p:grpSpPr>
        <a:xfrm>
          <a:off x="0" y="0"/>
          <a:ext cx="0" cy="0"/>
          <a:chOff x="0" y="0"/>
          <a:chExt cx="0" cy="0"/>
        </a:xfrm>
      </p:grpSpPr>
      <p:sp>
        <p:nvSpPr>
          <p:cNvPr id="174" name="Google Shape;174;p20"/>
          <p:cNvSpPr/>
          <p:nvPr/>
        </p:nvSpPr>
        <p:spPr>
          <a:xfrm>
            <a:off x="353925" y="235950"/>
            <a:ext cx="8355300" cy="45360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txBox="1"/>
          <p:nvPr/>
        </p:nvSpPr>
        <p:spPr>
          <a:xfrm>
            <a:off x="1143325" y="371875"/>
            <a:ext cx="7053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Rock Salt"/>
                <a:ea typeface="Rock Salt"/>
                <a:cs typeface="Rock Salt"/>
                <a:sym typeface="Rock Salt"/>
              </a:rPr>
              <a:t>Western Snowy Plover Video</a:t>
            </a:r>
            <a:endParaRPr sz="2400"/>
          </a:p>
        </p:txBody>
      </p:sp>
      <p:sp>
        <p:nvSpPr>
          <p:cNvPr id="176" name="Google Shape;176;p20">
            <a:hlinkClick action="ppaction://hlinksldjump" r:id="rId3"/>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Slide</a:t>
            </a:r>
            <a:endParaRPr u="sng">
              <a:latin typeface="Fuzzy Bubbles"/>
              <a:ea typeface="Fuzzy Bubbles"/>
              <a:cs typeface="Fuzzy Bubbles"/>
              <a:sym typeface="Fuzzy Bubbles"/>
            </a:endParaRPr>
          </a:p>
        </p:txBody>
      </p:sp>
      <p:pic>
        <p:nvPicPr>
          <p:cNvPr descr="The endangered Western Snowy Plover at Dunes Beach, Half Moon Bay" id="177" name="Google Shape;177;p20" title="Western Snowy Plover (4K)">
            <a:hlinkClick r:id="rId4"/>
          </p:cNvPr>
          <p:cNvPicPr preferRelativeResize="0"/>
          <p:nvPr/>
        </p:nvPicPr>
        <p:blipFill>
          <a:blip r:embed="rId5">
            <a:alphaModFix/>
          </a:blip>
          <a:stretch>
            <a:fillRect/>
          </a:stretch>
        </p:blipFill>
        <p:spPr>
          <a:xfrm>
            <a:off x="1359225" y="1048063"/>
            <a:ext cx="6344711" cy="3568900"/>
          </a:xfrm>
          <a:prstGeom prst="rect">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618B"/>
        </a:solidFill>
      </p:bgPr>
    </p:bg>
    <p:spTree>
      <p:nvGrpSpPr>
        <p:cNvPr id="181" name="Shape 181"/>
        <p:cNvGrpSpPr/>
        <p:nvPr/>
      </p:nvGrpSpPr>
      <p:grpSpPr>
        <a:xfrm>
          <a:off x="0" y="0"/>
          <a:ext cx="0" cy="0"/>
          <a:chOff x="0" y="0"/>
          <a:chExt cx="0" cy="0"/>
        </a:xfrm>
      </p:grpSpPr>
      <p:sp>
        <p:nvSpPr>
          <p:cNvPr id="182" name="Google Shape;182;p21"/>
          <p:cNvSpPr/>
          <p:nvPr/>
        </p:nvSpPr>
        <p:spPr>
          <a:xfrm>
            <a:off x="106175" y="235950"/>
            <a:ext cx="8895000" cy="4577100"/>
          </a:xfrm>
          <a:prstGeom prst="roundRect">
            <a:avLst>
              <a:gd fmla="val 16667" name="adj"/>
            </a:avLst>
          </a:prstGeom>
          <a:solidFill>
            <a:srgbClr val="FEFFE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1"/>
          <p:cNvSpPr txBox="1"/>
          <p:nvPr/>
        </p:nvSpPr>
        <p:spPr>
          <a:xfrm>
            <a:off x="2310150" y="371875"/>
            <a:ext cx="64302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dk1"/>
                </a:solidFill>
                <a:latin typeface="Rock Salt"/>
                <a:ea typeface="Rock Salt"/>
                <a:cs typeface="Rock Salt"/>
                <a:sym typeface="Rock Salt"/>
              </a:rPr>
              <a:t>California Ridgway’s Rail (Cali)</a:t>
            </a:r>
            <a:endParaRPr sz="2300"/>
          </a:p>
        </p:txBody>
      </p:sp>
      <p:sp>
        <p:nvSpPr>
          <p:cNvPr id="184" name="Google Shape;184;p21"/>
          <p:cNvSpPr txBox="1"/>
          <p:nvPr/>
        </p:nvSpPr>
        <p:spPr>
          <a:xfrm>
            <a:off x="2494650" y="982725"/>
            <a:ext cx="62457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Fuzzy Bubbles"/>
                <a:ea typeface="Fuzzy Bubbles"/>
                <a:cs typeface="Fuzzy Bubbles"/>
                <a:sym typeface="Fuzzy Bubbles"/>
              </a:rPr>
              <a:t>Cali is an endangered species that currently only appears in the San Francisco Bay Estuary. She is secretive and hard to observe, but if you’re lucky, you might see her hiding in the marsh!</a:t>
            </a:r>
            <a:endParaRPr b="1">
              <a:solidFill>
                <a:schemeClr val="dk1"/>
              </a:solidFill>
              <a:latin typeface="Fuzzy Bubbles"/>
              <a:ea typeface="Fuzzy Bubbles"/>
              <a:cs typeface="Fuzzy Bubbles"/>
              <a:sym typeface="Fuzzy Bubbles"/>
            </a:endParaRPr>
          </a:p>
        </p:txBody>
      </p:sp>
      <p:sp>
        <p:nvSpPr>
          <p:cNvPr id="185" name="Google Shape;185;p21">
            <a:hlinkClick action="ppaction://hlinksldjump" r:id="rId3"/>
          </p:cNvPr>
          <p:cNvSpPr txBox="1"/>
          <p:nvPr/>
        </p:nvSpPr>
        <p:spPr>
          <a:xfrm>
            <a:off x="106175" y="4739050"/>
            <a:ext cx="158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latin typeface="Fuzzy Bubbles"/>
                <a:ea typeface="Fuzzy Bubbles"/>
                <a:cs typeface="Fuzzy Bubbles"/>
                <a:sym typeface="Fuzzy Bubbles"/>
              </a:rPr>
              <a:t>Back to Birds</a:t>
            </a:r>
            <a:endParaRPr u="sng">
              <a:latin typeface="Fuzzy Bubbles"/>
              <a:ea typeface="Fuzzy Bubbles"/>
              <a:cs typeface="Fuzzy Bubbles"/>
              <a:sym typeface="Fuzzy Bubbles"/>
            </a:endParaRPr>
          </a:p>
        </p:txBody>
      </p:sp>
      <p:sp>
        <p:nvSpPr>
          <p:cNvPr id="186" name="Google Shape;186;p21"/>
          <p:cNvSpPr txBox="1"/>
          <p:nvPr/>
        </p:nvSpPr>
        <p:spPr>
          <a:xfrm>
            <a:off x="618500" y="2831100"/>
            <a:ext cx="5224200" cy="227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Eggs</a:t>
            </a:r>
            <a:r>
              <a:rPr lang="en">
                <a:latin typeface="Fuzzy Bubbles"/>
                <a:ea typeface="Fuzzy Bubbles"/>
                <a:cs typeface="Fuzzy Bubbles"/>
                <a:sym typeface="Fuzzy Bubbles"/>
              </a:rPr>
              <a:t>: Usually 7-11, sometimes 5-12+. Incubation by both parents</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Nest sites: </a:t>
            </a:r>
            <a:r>
              <a:rPr lang="en">
                <a:latin typeface="Fuzzy Bubbles"/>
                <a:ea typeface="Fuzzy Bubbles"/>
                <a:cs typeface="Fuzzy Bubbles"/>
                <a:sym typeface="Fuzzy Bubbles"/>
              </a:rPr>
              <a:t>In clump of grass or marsh vegetation, often with a ramp of plant material leading up from ground</a:t>
            </a:r>
            <a:endParaRPr>
              <a:latin typeface="Fuzzy Bubbles"/>
              <a:ea typeface="Fuzzy Bubbles"/>
              <a:cs typeface="Fuzzy Bubbles"/>
              <a:sym typeface="Fuzzy Bubbles"/>
            </a:endParaRPr>
          </a:p>
          <a:p>
            <a:pPr indent="0" lvl="0" marL="0" rtl="0" algn="l">
              <a:lnSpc>
                <a:spcPct val="115000"/>
              </a:lnSpc>
              <a:spcBef>
                <a:spcPts val="1000"/>
              </a:spcBef>
              <a:spcAft>
                <a:spcPts val="0"/>
              </a:spcAft>
              <a:buNone/>
            </a:pPr>
            <a:r>
              <a:rPr b="1" lang="en">
                <a:latin typeface="Fuzzy Bubbles"/>
                <a:ea typeface="Fuzzy Bubbles"/>
                <a:cs typeface="Fuzzy Bubbles"/>
                <a:sym typeface="Fuzzy Bubbles"/>
              </a:rPr>
              <a:t>Predators: </a:t>
            </a:r>
            <a:r>
              <a:rPr lang="en">
                <a:latin typeface="Fuzzy Bubbles"/>
                <a:ea typeface="Fuzzy Bubbles"/>
                <a:cs typeface="Fuzzy Bubbles"/>
                <a:sym typeface="Fuzzy Bubbles"/>
              </a:rPr>
              <a:t>Squirrels, rats, weasels, gray foxes, skunks</a:t>
            </a:r>
            <a:endParaRPr>
              <a:latin typeface="Fuzzy Bubbles"/>
              <a:ea typeface="Fuzzy Bubbles"/>
              <a:cs typeface="Fuzzy Bubbles"/>
              <a:sym typeface="Fuzzy Bubbles"/>
            </a:endParaRPr>
          </a:p>
          <a:p>
            <a:pPr indent="0" lvl="0" marL="0" rtl="0" algn="l">
              <a:lnSpc>
                <a:spcPct val="115000"/>
              </a:lnSpc>
              <a:spcBef>
                <a:spcPts val="1000"/>
              </a:spcBef>
              <a:spcAft>
                <a:spcPts val="1000"/>
              </a:spcAft>
              <a:buNone/>
            </a:pPr>
            <a:r>
              <a:t/>
            </a:r>
            <a:endParaRPr>
              <a:latin typeface="Fuzzy Bubbles"/>
              <a:ea typeface="Fuzzy Bubbles"/>
              <a:cs typeface="Fuzzy Bubbles"/>
              <a:sym typeface="Fuzzy Bubbles"/>
            </a:endParaRPr>
          </a:p>
        </p:txBody>
      </p:sp>
      <p:sp>
        <p:nvSpPr>
          <p:cNvPr id="187" name="Google Shape;187;p21"/>
          <p:cNvSpPr txBox="1"/>
          <p:nvPr/>
        </p:nvSpPr>
        <p:spPr>
          <a:xfrm rot="5400000">
            <a:off x="6810325" y="3558950"/>
            <a:ext cx="3829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Fuzzy Bubbles"/>
                <a:ea typeface="Fuzzy Bubbles"/>
                <a:cs typeface="Fuzzy Bubbles"/>
                <a:sym typeface="Fuzzy Bubbles"/>
              </a:rPr>
              <a:t>BABY               Bird call</a:t>
            </a:r>
            <a:endParaRPr>
              <a:latin typeface="Fuzzy Bubbles"/>
              <a:ea typeface="Fuzzy Bubbles"/>
              <a:cs typeface="Fuzzy Bubbles"/>
              <a:sym typeface="Fuzzy Bubbles"/>
            </a:endParaRPr>
          </a:p>
        </p:txBody>
      </p:sp>
      <p:sp>
        <p:nvSpPr>
          <p:cNvPr id="188" name="Google Shape;188;p21"/>
          <p:cNvSpPr txBox="1"/>
          <p:nvPr/>
        </p:nvSpPr>
        <p:spPr>
          <a:xfrm>
            <a:off x="2600350" y="1906925"/>
            <a:ext cx="3242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latin typeface="Fuzzy Bubbles"/>
                <a:ea typeface="Fuzzy Bubbles"/>
                <a:cs typeface="Fuzzy Bubbles"/>
                <a:sym typeface="Fuzzy Bubbles"/>
              </a:rPr>
              <a:t>Diet</a:t>
            </a:r>
            <a:r>
              <a:rPr lang="en">
                <a:latin typeface="Fuzzy Bubbles"/>
                <a:ea typeface="Fuzzy Bubbles"/>
                <a:cs typeface="Fuzzy Bubbles"/>
                <a:sym typeface="Fuzzy Bubbles"/>
              </a:rPr>
              <a:t>: Crustaceans (crabs, crayfish), insects, fish.</a:t>
            </a:r>
            <a:endParaRPr>
              <a:latin typeface="Fuzzy Bubbles"/>
              <a:ea typeface="Fuzzy Bubbles"/>
              <a:cs typeface="Fuzzy Bubbles"/>
              <a:sym typeface="Fuzzy Bubbles"/>
            </a:endParaRPr>
          </a:p>
        </p:txBody>
      </p:sp>
      <p:pic>
        <p:nvPicPr>
          <p:cNvPr id="189" name="Google Shape;189;p21"/>
          <p:cNvPicPr preferRelativeResize="0"/>
          <p:nvPr/>
        </p:nvPicPr>
        <p:blipFill>
          <a:blip r:embed="rId4">
            <a:alphaModFix/>
          </a:blip>
          <a:stretch>
            <a:fillRect/>
          </a:stretch>
        </p:blipFill>
        <p:spPr>
          <a:xfrm>
            <a:off x="309700" y="608820"/>
            <a:ext cx="2089175" cy="1869930"/>
          </a:xfrm>
          <a:prstGeom prst="rect">
            <a:avLst/>
          </a:prstGeom>
          <a:noFill/>
          <a:ln>
            <a:noFill/>
          </a:ln>
        </p:spPr>
      </p:pic>
      <p:pic>
        <p:nvPicPr>
          <p:cNvPr id="190" name="Google Shape;190;p21"/>
          <p:cNvPicPr preferRelativeResize="0"/>
          <p:nvPr/>
        </p:nvPicPr>
        <p:blipFill>
          <a:blip r:embed="rId5">
            <a:alphaModFix/>
          </a:blip>
          <a:stretch>
            <a:fillRect/>
          </a:stretch>
        </p:blipFill>
        <p:spPr>
          <a:xfrm>
            <a:off x="6508475" y="1852865"/>
            <a:ext cx="1900024" cy="1437759"/>
          </a:xfrm>
          <a:prstGeom prst="rect">
            <a:avLst/>
          </a:prstGeom>
          <a:noFill/>
          <a:ln>
            <a:noFill/>
          </a:ln>
        </p:spPr>
      </p:pic>
      <p:pic>
        <p:nvPicPr>
          <p:cNvPr id="191" name="Google Shape;191;p21" title="Ridgeway's Rail calling">
            <a:hlinkClick r:id="rId6"/>
          </p:cNvPr>
          <p:cNvPicPr preferRelativeResize="0"/>
          <p:nvPr/>
        </p:nvPicPr>
        <p:blipFill>
          <a:blip r:embed="rId7">
            <a:alphaModFix/>
          </a:blip>
          <a:stretch>
            <a:fillRect/>
          </a:stretch>
        </p:blipFill>
        <p:spPr>
          <a:xfrm>
            <a:off x="5968973" y="3178550"/>
            <a:ext cx="2556000" cy="1437750"/>
          </a:xfrm>
          <a:prstGeom prst="rect">
            <a:avLst/>
          </a:prstGeom>
          <a:noFill/>
          <a:ln>
            <a:noFill/>
          </a:ln>
        </p:spPr>
      </p:pic>
    </p:spTree>
  </p:cSld>
  <p:clrMapOvr>
    <a:masterClrMapping/>
  </p:clrMapOvr>
  <mc:AlternateContent>
    <mc:Choice Requires="p14">
      <p:transition spd="slow" p14:dur="2000">
        <p14:gallery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